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4"/>
    <p:sldMasterId id="2147483699" r:id="rId5"/>
    <p:sldMasterId id="2147483749" r:id="rId6"/>
    <p:sldMasterId id="2147483660" r:id="rId7"/>
  </p:sldMasterIdLst>
  <p:notesMasterIdLst>
    <p:notesMasterId r:id="rId166"/>
  </p:notesMasterIdLst>
  <p:sldIdLst>
    <p:sldId id="2577" r:id="rId8"/>
    <p:sldId id="2561" r:id="rId9"/>
    <p:sldId id="2564" r:id="rId10"/>
    <p:sldId id="258" r:id="rId11"/>
    <p:sldId id="260" r:id="rId12"/>
    <p:sldId id="2566" r:id="rId13"/>
    <p:sldId id="2565" r:id="rId14"/>
    <p:sldId id="2567" r:id="rId15"/>
    <p:sldId id="2568" r:id="rId16"/>
    <p:sldId id="2569" r:id="rId17"/>
    <p:sldId id="2570" r:id="rId18"/>
    <p:sldId id="2571" r:id="rId19"/>
    <p:sldId id="2572" r:id="rId20"/>
    <p:sldId id="2573" r:id="rId21"/>
    <p:sldId id="2574" r:id="rId22"/>
    <p:sldId id="259" r:id="rId23"/>
    <p:sldId id="2575" r:id="rId24"/>
    <p:sldId id="2576" r:id="rId25"/>
    <p:sldId id="2605" r:id="rId26"/>
    <p:sldId id="2607" r:id="rId27"/>
    <p:sldId id="2608" r:id="rId28"/>
    <p:sldId id="2611" r:id="rId29"/>
    <p:sldId id="2610" r:id="rId30"/>
    <p:sldId id="2609" r:id="rId31"/>
    <p:sldId id="2612" r:id="rId32"/>
    <p:sldId id="2613" r:id="rId33"/>
    <p:sldId id="2614" r:id="rId34"/>
    <p:sldId id="2615" r:id="rId35"/>
    <p:sldId id="2616"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2" r:id="rId66"/>
    <p:sldId id="293" r:id="rId67"/>
    <p:sldId id="294" r:id="rId68"/>
    <p:sldId id="295" r:id="rId69"/>
    <p:sldId id="296" r:id="rId70"/>
    <p:sldId id="297" r:id="rId71"/>
    <p:sldId id="298" r:id="rId72"/>
    <p:sldId id="299" r:id="rId73"/>
    <p:sldId id="300" r:id="rId74"/>
    <p:sldId id="301" r:id="rId75"/>
    <p:sldId id="302" r:id="rId76"/>
    <p:sldId id="303" r:id="rId77"/>
    <p:sldId id="305" r:id="rId78"/>
    <p:sldId id="306" r:id="rId79"/>
    <p:sldId id="307" r:id="rId80"/>
    <p:sldId id="308" r:id="rId81"/>
    <p:sldId id="309" r:id="rId82"/>
    <p:sldId id="310" r:id="rId83"/>
    <p:sldId id="311" r:id="rId84"/>
    <p:sldId id="312" r:id="rId85"/>
    <p:sldId id="313" r:id="rId86"/>
    <p:sldId id="314" r:id="rId87"/>
    <p:sldId id="315" r:id="rId88"/>
    <p:sldId id="316" r:id="rId89"/>
    <p:sldId id="317" r:id="rId90"/>
    <p:sldId id="318" r:id="rId91"/>
    <p:sldId id="320" r:id="rId92"/>
    <p:sldId id="321" r:id="rId93"/>
    <p:sldId id="322" r:id="rId94"/>
    <p:sldId id="323" r:id="rId95"/>
    <p:sldId id="324" r:id="rId96"/>
    <p:sldId id="325" r:id="rId97"/>
    <p:sldId id="326" r:id="rId98"/>
    <p:sldId id="327" r:id="rId99"/>
    <p:sldId id="328" r:id="rId100"/>
    <p:sldId id="329" r:id="rId101"/>
    <p:sldId id="330" r:id="rId102"/>
    <p:sldId id="331" r:id="rId103"/>
    <p:sldId id="332" r:id="rId104"/>
    <p:sldId id="333" r:id="rId105"/>
    <p:sldId id="334" r:id="rId106"/>
    <p:sldId id="335" r:id="rId107"/>
    <p:sldId id="337" r:id="rId108"/>
    <p:sldId id="338" r:id="rId109"/>
    <p:sldId id="339" r:id="rId110"/>
    <p:sldId id="340" r:id="rId111"/>
    <p:sldId id="341" r:id="rId112"/>
    <p:sldId id="342" r:id="rId113"/>
    <p:sldId id="343" r:id="rId114"/>
    <p:sldId id="344" r:id="rId115"/>
    <p:sldId id="345" r:id="rId116"/>
    <p:sldId id="346" r:id="rId117"/>
    <p:sldId id="347" r:id="rId118"/>
    <p:sldId id="348" r:id="rId119"/>
    <p:sldId id="349" r:id="rId120"/>
    <p:sldId id="350" r:id="rId121"/>
    <p:sldId id="351" r:id="rId122"/>
    <p:sldId id="353" r:id="rId123"/>
    <p:sldId id="354" r:id="rId124"/>
    <p:sldId id="355" r:id="rId125"/>
    <p:sldId id="356" r:id="rId126"/>
    <p:sldId id="357" r:id="rId127"/>
    <p:sldId id="358" r:id="rId128"/>
    <p:sldId id="359" r:id="rId129"/>
    <p:sldId id="360" r:id="rId130"/>
    <p:sldId id="361" r:id="rId131"/>
    <p:sldId id="363" r:id="rId132"/>
    <p:sldId id="364" r:id="rId133"/>
    <p:sldId id="365" r:id="rId134"/>
    <p:sldId id="366" r:id="rId135"/>
    <p:sldId id="367" r:id="rId136"/>
    <p:sldId id="368" r:id="rId137"/>
    <p:sldId id="369" r:id="rId138"/>
    <p:sldId id="370" r:id="rId139"/>
    <p:sldId id="371" r:id="rId140"/>
    <p:sldId id="372" r:id="rId141"/>
    <p:sldId id="373" r:id="rId142"/>
    <p:sldId id="374" r:id="rId143"/>
    <p:sldId id="375" r:id="rId144"/>
    <p:sldId id="376" r:id="rId145"/>
    <p:sldId id="377" r:id="rId146"/>
    <p:sldId id="2579" r:id="rId147"/>
    <p:sldId id="257" r:id="rId148"/>
    <p:sldId id="2589" r:id="rId149"/>
    <p:sldId id="2590" r:id="rId150"/>
    <p:sldId id="2591" r:id="rId151"/>
    <p:sldId id="261" r:id="rId152"/>
    <p:sldId id="2592" r:id="rId153"/>
    <p:sldId id="2593" r:id="rId154"/>
    <p:sldId id="2594" r:id="rId155"/>
    <p:sldId id="2595" r:id="rId156"/>
    <p:sldId id="2596" r:id="rId157"/>
    <p:sldId id="2597" r:id="rId158"/>
    <p:sldId id="2598" r:id="rId159"/>
    <p:sldId id="2599" r:id="rId160"/>
    <p:sldId id="2600" r:id="rId161"/>
    <p:sldId id="2601" r:id="rId162"/>
    <p:sldId id="2602" r:id="rId163"/>
    <p:sldId id="2603" r:id="rId164"/>
    <p:sldId id="380" r:id="rId1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5ACD9-336A-4F22-B77C-2BA86CBC0835}" v="35" dt="2026-03-31T19:20:39.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588" autoAdjust="0"/>
  </p:normalViewPr>
  <p:slideViewPr>
    <p:cSldViewPr snapToGrid="0">
      <p:cViewPr varScale="1">
        <p:scale>
          <a:sx n="99" d="100"/>
          <a:sy n="99" d="100"/>
        </p:scale>
        <p:origin x="19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38" Type="http://schemas.openxmlformats.org/officeDocument/2006/relationships/slide" Target="slides/slide131.xml"/><Relationship Id="rId159" Type="http://schemas.openxmlformats.org/officeDocument/2006/relationships/slide" Target="slides/slide152.xml"/><Relationship Id="rId170" Type="http://schemas.openxmlformats.org/officeDocument/2006/relationships/tableStyles" Target="tableStyles.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53" Type="http://schemas.openxmlformats.org/officeDocument/2006/relationships/slide" Target="slides/slide46.xml"/><Relationship Id="rId74" Type="http://schemas.openxmlformats.org/officeDocument/2006/relationships/slide" Target="slides/slide67.xml"/><Relationship Id="rId128" Type="http://schemas.openxmlformats.org/officeDocument/2006/relationships/slide" Target="slides/slide121.xml"/><Relationship Id="rId149" Type="http://schemas.openxmlformats.org/officeDocument/2006/relationships/slide" Target="slides/slide142.xml"/><Relationship Id="rId5" Type="http://schemas.openxmlformats.org/officeDocument/2006/relationships/slideMaster" Target="slideMasters/slideMaster2.xml"/><Relationship Id="rId95" Type="http://schemas.openxmlformats.org/officeDocument/2006/relationships/slide" Target="slides/slide88.xml"/><Relationship Id="rId160" Type="http://schemas.openxmlformats.org/officeDocument/2006/relationships/slide" Target="slides/slide153.xml"/><Relationship Id="rId22" Type="http://schemas.openxmlformats.org/officeDocument/2006/relationships/slide" Target="slides/slide15.xml"/><Relationship Id="rId43" Type="http://schemas.openxmlformats.org/officeDocument/2006/relationships/slide" Target="slides/slide36.xml"/><Relationship Id="rId64" Type="http://schemas.openxmlformats.org/officeDocument/2006/relationships/slide" Target="slides/slide57.xml"/><Relationship Id="rId118" Type="http://schemas.openxmlformats.org/officeDocument/2006/relationships/slide" Target="slides/slide111.xml"/><Relationship Id="rId139" Type="http://schemas.openxmlformats.org/officeDocument/2006/relationships/slide" Target="slides/slide132.xml"/><Relationship Id="rId85" Type="http://schemas.openxmlformats.org/officeDocument/2006/relationships/slide" Target="slides/slide78.xml"/><Relationship Id="rId150" Type="http://schemas.openxmlformats.org/officeDocument/2006/relationships/slide" Target="slides/slide143.xml"/><Relationship Id="rId171" Type="http://schemas.microsoft.com/office/2016/11/relationships/changesInfo" Target="changesInfos/changesInfo1.xml"/><Relationship Id="rId12" Type="http://schemas.openxmlformats.org/officeDocument/2006/relationships/slide" Target="slides/slide5.xml"/><Relationship Id="rId33" Type="http://schemas.openxmlformats.org/officeDocument/2006/relationships/slide" Target="slides/slide26.xml"/><Relationship Id="rId108" Type="http://schemas.openxmlformats.org/officeDocument/2006/relationships/slide" Target="slides/slide101.xml"/><Relationship Id="rId129" Type="http://schemas.openxmlformats.org/officeDocument/2006/relationships/slide" Target="slides/slide122.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40" Type="http://schemas.openxmlformats.org/officeDocument/2006/relationships/slide" Target="slides/slide133.xml"/><Relationship Id="rId145" Type="http://schemas.openxmlformats.org/officeDocument/2006/relationships/slide" Target="slides/slide138.xml"/><Relationship Id="rId161" Type="http://schemas.openxmlformats.org/officeDocument/2006/relationships/slide" Target="slides/slide154.xml"/><Relationship Id="rId16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slide" Target="slides/slide123.xml"/><Relationship Id="rId135" Type="http://schemas.openxmlformats.org/officeDocument/2006/relationships/slide" Target="slides/slide128.xml"/><Relationship Id="rId151" Type="http://schemas.openxmlformats.org/officeDocument/2006/relationships/slide" Target="slides/slide144.xml"/><Relationship Id="rId156" Type="http://schemas.openxmlformats.org/officeDocument/2006/relationships/slide" Target="slides/slide149.xml"/><Relationship Id="rId172" Type="http://schemas.microsoft.com/office/2015/10/relationships/revisionInfo" Target="revisionInfo.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slide" Target="slides/slide118.xml"/><Relationship Id="rId141" Type="http://schemas.openxmlformats.org/officeDocument/2006/relationships/slide" Target="slides/slide134.xml"/><Relationship Id="rId146" Type="http://schemas.openxmlformats.org/officeDocument/2006/relationships/slide" Target="slides/slide139.xml"/><Relationship Id="rId167"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162" Type="http://schemas.openxmlformats.org/officeDocument/2006/relationships/slide" Target="slides/slide15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slide" Target="slides/slide124.xml"/><Relationship Id="rId136" Type="http://schemas.openxmlformats.org/officeDocument/2006/relationships/slide" Target="slides/slide129.xml"/><Relationship Id="rId157" Type="http://schemas.openxmlformats.org/officeDocument/2006/relationships/slide" Target="slides/slide150.xml"/><Relationship Id="rId61" Type="http://schemas.openxmlformats.org/officeDocument/2006/relationships/slide" Target="slides/slide54.xml"/><Relationship Id="rId82" Type="http://schemas.openxmlformats.org/officeDocument/2006/relationships/slide" Target="slides/slide75.xml"/><Relationship Id="rId152" Type="http://schemas.openxmlformats.org/officeDocument/2006/relationships/slide" Target="slides/slide14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slide" Target="slides/slide119.xml"/><Relationship Id="rId147" Type="http://schemas.openxmlformats.org/officeDocument/2006/relationships/slide" Target="slides/slide140.xml"/><Relationship Id="rId168"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142" Type="http://schemas.openxmlformats.org/officeDocument/2006/relationships/slide" Target="slides/slide135.xml"/><Relationship Id="rId163" Type="http://schemas.openxmlformats.org/officeDocument/2006/relationships/slide" Target="slides/slide156.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137" Type="http://schemas.openxmlformats.org/officeDocument/2006/relationships/slide" Target="slides/slide130.xml"/><Relationship Id="rId158" Type="http://schemas.openxmlformats.org/officeDocument/2006/relationships/slide" Target="slides/slide151.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slide" Target="slides/slide125.xml"/><Relationship Id="rId153" Type="http://schemas.openxmlformats.org/officeDocument/2006/relationships/slide" Target="slides/slide146.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slide" Target="slides/slide120.xml"/><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slide" Target="slides/slide115.xml"/><Relationship Id="rId143" Type="http://schemas.openxmlformats.org/officeDocument/2006/relationships/slide" Target="slides/slide136.xml"/><Relationship Id="rId148" Type="http://schemas.openxmlformats.org/officeDocument/2006/relationships/slide" Target="slides/slide141.xml"/><Relationship Id="rId164" Type="http://schemas.openxmlformats.org/officeDocument/2006/relationships/slide" Target="slides/slide157.xml"/><Relationship Id="rId16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slide" Target="slides/slide126.xml"/><Relationship Id="rId154" Type="http://schemas.openxmlformats.org/officeDocument/2006/relationships/slide" Target="slides/slide147.xml"/><Relationship Id="rId16" Type="http://schemas.openxmlformats.org/officeDocument/2006/relationships/slide" Target="slides/slide9.xml"/><Relationship Id="rId37" Type="http://schemas.openxmlformats.org/officeDocument/2006/relationships/slide" Target="slides/slide30.xml"/><Relationship Id="rId58" Type="http://schemas.openxmlformats.org/officeDocument/2006/relationships/slide" Target="slides/slide51.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slide" Target="slides/slide116.xml"/><Relationship Id="rId144" Type="http://schemas.openxmlformats.org/officeDocument/2006/relationships/slide" Target="slides/slide137.xml"/><Relationship Id="rId90" Type="http://schemas.openxmlformats.org/officeDocument/2006/relationships/slide" Target="slides/slide83.xml"/><Relationship Id="rId165" Type="http://schemas.openxmlformats.org/officeDocument/2006/relationships/slide" Target="slides/slide158.xml"/><Relationship Id="rId27" Type="http://schemas.openxmlformats.org/officeDocument/2006/relationships/slide" Target="slides/slide20.xml"/><Relationship Id="rId48" Type="http://schemas.openxmlformats.org/officeDocument/2006/relationships/slide" Target="slides/slide41.xml"/><Relationship Id="rId69" Type="http://schemas.openxmlformats.org/officeDocument/2006/relationships/slide" Target="slides/slide62.xml"/><Relationship Id="rId113" Type="http://schemas.openxmlformats.org/officeDocument/2006/relationships/slide" Target="slides/slide106.xml"/><Relationship Id="rId134" Type="http://schemas.openxmlformats.org/officeDocument/2006/relationships/slide" Target="slides/slide127.xml"/><Relationship Id="rId80" Type="http://schemas.openxmlformats.org/officeDocument/2006/relationships/slide" Target="slides/slide73.xml"/><Relationship Id="rId155" Type="http://schemas.openxmlformats.org/officeDocument/2006/relationships/slide" Target="slides/slide148.xml"/><Relationship Id="rId17" Type="http://schemas.openxmlformats.org/officeDocument/2006/relationships/slide" Target="slides/slide10.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24" Type="http://schemas.openxmlformats.org/officeDocument/2006/relationships/slide" Target="slides/slide1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a Sullivan" userId="68b0d537-2897-497e-9119-34753ae87c6b" providerId="ADAL" clId="{A7B2DC71-8C8C-4AA0-9A09-BFEE7AFF2214}"/>
    <pc:docChg chg="custSel modSld">
      <pc:chgData name="Marisa Sullivan" userId="68b0d537-2897-497e-9119-34753ae87c6b" providerId="ADAL" clId="{A7B2DC71-8C8C-4AA0-9A09-BFEE7AFF2214}" dt="2026-03-10T13:05:30.675" v="12" actId="13926"/>
      <pc:docMkLst>
        <pc:docMk/>
      </pc:docMkLst>
      <pc:sldChg chg="modSp mod">
        <pc:chgData name="Marisa Sullivan" userId="68b0d537-2897-497e-9119-34753ae87c6b" providerId="ADAL" clId="{A7B2DC71-8C8C-4AA0-9A09-BFEE7AFF2214}" dt="2026-03-10T13:05:30.675" v="12" actId="13926"/>
        <pc:sldMkLst>
          <pc:docMk/>
          <pc:sldMk cId="3813824379" sldId="380"/>
        </pc:sldMkLst>
        <pc:spChg chg="mod">
          <ac:chgData name="Marisa Sullivan" userId="68b0d537-2897-497e-9119-34753ae87c6b" providerId="ADAL" clId="{A7B2DC71-8C8C-4AA0-9A09-BFEE7AFF2214}" dt="2026-03-10T13:05:30.675" v="12" actId="13926"/>
          <ac:spMkLst>
            <pc:docMk/>
            <pc:sldMk cId="3813824379" sldId="380"/>
            <ac:spMk id="3" creationId="{DFAF3C05-F98A-4FA1-D312-CDF75A513C6D}"/>
          </ac:spMkLst>
        </pc:spChg>
      </pc:sldChg>
    </pc:docChg>
  </pc:docChgLst>
  <pc:docChgLst>
    <pc:chgData name="Beth DeRose" userId="f8d3c98c-a741-4cce-9abf-f26700083b97" providerId="ADAL" clId="{1FD11119-C2A2-4F4D-9C59-1A09E370CD9A}"/>
    <pc:docChg chg="undo redo custSel addSld delSld modSld sldOrd">
      <pc:chgData name="Beth DeRose" userId="f8d3c98c-a741-4cce-9abf-f26700083b97" providerId="ADAL" clId="{1FD11119-C2A2-4F4D-9C59-1A09E370CD9A}" dt="2026-03-31T19:21:48.458" v="3428" actId="20577"/>
      <pc:docMkLst>
        <pc:docMk/>
      </pc:docMkLst>
      <pc:sldChg chg="delSp add del setBg delDesignElem">
        <pc:chgData name="Beth DeRose" userId="f8d3c98c-a741-4cce-9abf-f26700083b97" providerId="ADAL" clId="{1FD11119-C2A2-4F4D-9C59-1A09E370CD9A}" dt="2026-03-31T18:49:59.212" v="3318" actId="2696"/>
        <pc:sldMkLst>
          <pc:docMk/>
          <pc:sldMk cId="3919486195" sldId="256"/>
        </pc:sldMkLst>
        <pc:spChg chg="del">
          <ac:chgData name="Beth DeRose" userId="f8d3c98c-a741-4cce-9abf-f26700083b97" providerId="ADAL" clId="{1FD11119-C2A2-4F4D-9C59-1A09E370CD9A}" dt="2026-03-31T18:48:50.260" v="3308"/>
          <ac:spMkLst>
            <pc:docMk/>
            <pc:sldMk cId="3919486195" sldId="256"/>
            <ac:spMk id="9" creationId="{789EBE4E-5983-B393-1D5E-731351065799}"/>
          </ac:spMkLst>
        </pc:spChg>
        <pc:spChg chg="del">
          <ac:chgData name="Beth DeRose" userId="f8d3c98c-a741-4cce-9abf-f26700083b97" providerId="ADAL" clId="{1FD11119-C2A2-4F4D-9C59-1A09E370CD9A}" dt="2026-03-31T18:48:50.260" v="3308"/>
          <ac:spMkLst>
            <pc:docMk/>
            <pc:sldMk cId="3919486195" sldId="256"/>
            <ac:spMk id="11" creationId="{2CEF5482-568A-9463-C672-BC6D644DF982}"/>
          </ac:spMkLst>
        </pc:spChg>
        <pc:spChg chg="del">
          <ac:chgData name="Beth DeRose" userId="f8d3c98c-a741-4cce-9abf-f26700083b97" providerId="ADAL" clId="{1FD11119-C2A2-4F4D-9C59-1A09E370CD9A}" dt="2026-03-31T18:48:50.260" v="3308"/>
          <ac:spMkLst>
            <pc:docMk/>
            <pc:sldMk cId="3919486195" sldId="256"/>
            <ac:spMk id="13" creationId="{D38784C3-11AE-0BE2-6339-1A2BDAC7F034}"/>
          </ac:spMkLst>
        </pc:spChg>
      </pc:sldChg>
      <pc:sldChg chg="add del ord">
        <pc:chgData name="Beth DeRose" userId="f8d3c98c-a741-4cce-9abf-f26700083b97" providerId="ADAL" clId="{1FD11119-C2A2-4F4D-9C59-1A09E370CD9A}" dt="2026-03-09T21:15:46.558" v="3230"/>
        <pc:sldMkLst>
          <pc:docMk/>
          <pc:sldMk cId="1339465110" sldId="257"/>
        </pc:sldMkLst>
      </pc:sldChg>
      <pc:sldChg chg="addSp delSp modSp mod ord">
        <pc:chgData name="Beth DeRose" userId="f8d3c98c-a741-4cce-9abf-f26700083b97" providerId="ADAL" clId="{1FD11119-C2A2-4F4D-9C59-1A09E370CD9A}" dt="2026-03-09T20:19:05.125" v="1406" actId="20577"/>
        <pc:sldMkLst>
          <pc:docMk/>
          <pc:sldMk cId="1048371288" sldId="258"/>
        </pc:sldMkLst>
        <pc:spChg chg="mod">
          <ac:chgData name="Beth DeRose" userId="f8d3c98c-a741-4cce-9abf-f26700083b97" providerId="ADAL" clId="{1FD11119-C2A2-4F4D-9C59-1A09E370CD9A}" dt="2026-03-09T19:49:57.617" v="208" actId="313"/>
          <ac:spMkLst>
            <pc:docMk/>
            <pc:sldMk cId="1048371288" sldId="258"/>
            <ac:spMk id="2" creationId="{2B6252BE-816B-6E77-5A38-98FA10B5465F}"/>
          </ac:spMkLst>
        </pc:spChg>
        <pc:spChg chg="add mod">
          <ac:chgData name="Beth DeRose" userId="f8d3c98c-a741-4cce-9abf-f26700083b97" providerId="ADAL" clId="{1FD11119-C2A2-4F4D-9C59-1A09E370CD9A}" dt="2026-03-09T20:19:05.125" v="1406" actId="20577"/>
          <ac:spMkLst>
            <pc:docMk/>
            <pc:sldMk cId="1048371288" sldId="258"/>
            <ac:spMk id="7" creationId="{186E8AC3-E9D8-AC9D-2181-BC37C4A52EE5}"/>
          </ac:spMkLst>
        </pc:spChg>
      </pc:sldChg>
      <pc:sldChg chg="modSp mod">
        <pc:chgData name="Beth DeRose" userId="f8d3c98c-a741-4cce-9abf-f26700083b97" providerId="ADAL" clId="{1FD11119-C2A2-4F4D-9C59-1A09E370CD9A}" dt="2026-03-09T20:50:44.260" v="2851" actId="123"/>
        <pc:sldMkLst>
          <pc:docMk/>
          <pc:sldMk cId="1627274806" sldId="259"/>
        </pc:sldMkLst>
        <pc:spChg chg="mod">
          <ac:chgData name="Beth DeRose" userId="f8d3c98c-a741-4cce-9abf-f26700083b97" providerId="ADAL" clId="{1FD11119-C2A2-4F4D-9C59-1A09E370CD9A}" dt="2026-03-09T20:49:28.374" v="2836" actId="27636"/>
          <ac:spMkLst>
            <pc:docMk/>
            <pc:sldMk cId="1627274806" sldId="259"/>
            <ac:spMk id="2" creationId="{07D0D4A4-9EEF-314B-10AA-1A5259375636}"/>
          </ac:spMkLst>
        </pc:spChg>
        <pc:spChg chg="mod">
          <ac:chgData name="Beth DeRose" userId="f8d3c98c-a741-4cce-9abf-f26700083b97" providerId="ADAL" clId="{1FD11119-C2A2-4F4D-9C59-1A09E370CD9A}" dt="2026-03-09T20:50:44.260" v="2851" actId="123"/>
          <ac:spMkLst>
            <pc:docMk/>
            <pc:sldMk cId="1627274806" sldId="259"/>
            <ac:spMk id="3" creationId="{D9A0DCD5-C34B-6290-2711-725EDC2195E6}"/>
          </ac:spMkLst>
        </pc:spChg>
      </pc:sldChg>
      <pc:sldChg chg="modSp mod ord">
        <pc:chgData name="Beth DeRose" userId="f8d3c98c-a741-4cce-9abf-f26700083b97" providerId="ADAL" clId="{1FD11119-C2A2-4F4D-9C59-1A09E370CD9A}" dt="2026-03-09T20:20:30.970" v="1417" actId="11"/>
        <pc:sldMkLst>
          <pc:docMk/>
          <pc:sldMk cId="3189612762" sldId="260"/>
        </pc:sldMkLst>
        <pc:spChg chg="mod">
          <ac:chgData name="Beth DeRose" userId="f8d3c98c-a741-4cce-9abf-f26700083b97" providerId="ADAL" clId="{1FD11119-C2A2-4F4D-9C59-1A09E370CD9A}" dt="2026-03-09T19:55:09.017" v="734" actId="1076"/>
          <ac:spMkLst>
            <pc:docMk/>
            <pc:sldMk cId="3189612762" sldId="260"/>
            <ac:spMk id="2" creationId="{D7A45846-21A3-F42A-444C-70F5E0885414}"/>
          </ac:spMkLst>
        </pc:spChg>
        <pc:spChg chg="mod">
          <ac:chgData name="Beth DeRose" userId="f8d3c98c-a741-4cce-9abf-f26700083b97" providerId="ADAL" clId="{1FD11119-C2A2-4F4D-9C59-1A09E370CD9A}" dt="2026-03-09T20:20:30.970" v="1417" actId="11"/>
          <ac:spMkLst>
            <pc:docMk/>
            <pc:sldMk cId="3189612762" sldId="260"/>
            <ac:spMk id="3" creationId="{A0EA0FD7-4E9E-E8A7-7F5F-22E0C201FB89}"/>
          </ac:spMkLst>
        </pc:spChg>
      </pc:sldChg>
      <pc:sldChg chg="add ord">
        <pc:chgData name="Beth DeRose" userId="f8d3c98c-a741-4cce-9abf-f26700083b97" providerId="ADAL" clId="{1FD11119-C2A2-4F4D-9C59-1A09E370CD9A}" dt="2026-03-09T21:19:01.338" v="3252"/>
        <pc:sldMkLst>
          <pc:docMk/>
          <pc:sldMk cId="1006029424" sldId="261"/>
        </pc:sldMkLst>
      </pc:sldChg>
      <pc:sldChg chg="delSp mod">
        <pc:chgData name="Beth DeRose" userId="f8d3c98c-a741-4cce-9abf-f26700083b97" providerId="ADAL" clId="{1FD11119-C2A2-4F4D-9C59-1A09E370CD9A}" dt="2026-03-09T20:48:51.321" v="2785" actId="21"/>
        <pc:sldMkLst>
          <pc:docMk/>
          <pc:sldMk cId="2094835728" sldId="262"/>
        </pc:sldMkLst>
      </pc:sldChg>
      <pc:sldChg chg="addSp delSp modSp add mod setBg delDesignElem">
        <pc:chgData name="Beth DeRose" userId="f8d3c98c-a741-4cce-9abf-f26700083b97" providerId="ADAL" clId="{1FD11119-C2A2-4F4D-9C59-1A09E370CD9A}" dt="2026-03-09T21:08:17.284" v="3184" actId="1076"/>
        <pc:sldMkLst>
          <pc:docMk/>
          <pc:sldMk cId="2188191299" sldId="2561"/>
        </pc:sldMkLst>
        <pc:spChg chg="mod">
          <ac:chgData name="Beth DeRose" userId="f8d3c98c-a741-4cce-9abf-f26700083b97" providerId="ADAL" clId="{1FD11119-C2A2-4F4D-9C59-1A09E370CD9A}" dt="2026-03-09T19:37:49.685" v="6" actId="26606"/>
          <ac:spMkLst>
            <pc:docMk/>
            <pc:sldMk cId="2188191299" sldId="2561"/>
            <ac:spMk id="2" creationId="{6708EBFE-035C-399E-C15D-636E5ED0F9AD}"/>
          </ac:spMkLst>
        </pc:spChg>
        <pc:spChg chg="mod">
          <ac:chgData name="Beth DeRose" userId="f8d3c98c-a741-4cce-9abf-f26700083b97" providerId="ADAL" clId="{1FD11119-C2A2-4F4D-9C59-1A09E370CD9A}" dt="2026-03-09T19:37:49.685" v="6" actId="26606"/>
          <ac:spMkLst>
            <pc:docMk/>
            <pc:sldMk cId="2188191299" sldId="2561"/>
            <ac:spMk id="3" creationId="{3212B332-B8D5-881E-9A4E-C644C31FDEC1}"/>
          </ac:spMkLst>
        </pc:spChg>
        <pc:spChg chg="add">
          <ac:chgData name="Beth DeRose" userId="f8d3c98c-a741-4cce-9abf-f26700083b97" providerId="ADAL" clId="{1FD11119-C2A2-4F4D-9C59-1A09E370CD9A}" dt="2026-03-09T19:37:49.685" v="6" actId="26606"/>
          <ac:spMkLst>
            <pc:docMk/>
            <pc:sldMk cId="2188191299" sldId="2561"/>
            <ac:spMk id="11" creationId="{48D7368D-31D9-8101-473D-CD39E706FD22}"/>
          </ac:spMkLst>
        </pc:spChg>
        <pc:spChg chg="add">
          <ac:chgData name="Beth DeRose" userId="f8d3c98c-a741-4cce-9abf-f26700083b97" providerId="ADAL" clId="{1FD11119-C2A2-4F4D-9C59-1A09E370CD9A}" dt="2026-03-09T19:37:49.685" v="6" actId="26606"/>
          <ac:spMkLst>
            <pc:docMk/>
            <pc:sldMk cId="2188191299" sldId="2561"/>
            <ac:spMk id="13" creationId="{C4F049F8-87E1-403E-2A50-2F4544BF8589}"/>
          </ac:spMkLst>
        </pc:spChg>
        <pc:spChg chg="add">
          <ac:chgData name="Beth DeRose" userId="f8d3c98c-a741-4cce-9abf-f26700083b97" providerId="ADAL" clId="{1FD11119-C2A2-4F4D-9C59-1A09E370CD9A}" dt="2026-03-09T19:37:49.685" v="6" actId="26606"/>
          <ac:spMkLst>
            <pc:docMk/>
            <pc:sldMk cId="2188191299" sldId="2561"/>
            <ac:spMk id="15" creationId="{DD29B6E1-6E86-A1A0-2491-E5B84B3AAD7B}"/>
          </ac:spMkLst>
        </pc:spChg>
        <pc:picChg chg="mod ord">
          <ac:chgData name="Beth DeRose" userId="f8d3c98c-a741-4cce-9abf-f26700083b97" providerId="ADAL" clId="{1FD11119-C2A2-4F4D-9C59-1A09E370CD9A}" dt="2026-03-09T21:08:17.284" v="3184" actId="1076"/>
          <ac:picMkLst>
            <pc:docMk/>
            <pc:sldMk cId="2188191299" sldId="2561"/>
            <ac:picMk id="6" creationId="{85287D8E-0F07-F16F-E65A-FEECE9422CAB}"/>
          </ac:picMkLst>
        </pc:picChg>
      </pc:sldChg>
      <pc:sldChg chg="addSp modSp add mod">
        <pc:chgData name="Beth DeRose" userId="f8d3c98c-a741-4cce-9abf-f26700083b97" providerId="ADAL" clId="{1FD11119-C2A2-4F4D-9C59-1A09E370CD9A}" dt="2026-03-09T19:46:40.177" v="141" actId="1076"/>
        <pc:sldMkLst>
          <pc:docMk/>
          <pc:sldMk cId="3093544826" sldId="2564"/>
        </pc:sldMkLst>
        <pc:spChg chg="add mod">
          <ac:chgData name="Beth DeRose" userId="f8d3c98c-a741-4cce-9abf-f26700083b97" providerId="ADAL" clId="{1FD11119-C2A2-4F4D-9C59-1A09E370CD9A}" dt="2026-03-09T19:46:40.177" v="141" actId="1076"/>
          <ac:spMkLst>
            <pc:docMk/>
            <pc:sldMk cId="3093544826" sldId="2564"/>
            <ac:spMk id="6" creationId="{5F7F029D-4767-F6C9-6405-3ACDDA2E1A1C}"/>
          </ac:spMkLst>
        </pc:spChg>
        <pc:picChg chg="add mod">
          <ac:chgData name="Beth DeRose" userId="f8d3c98c-a741-4cce-9abf-f26700083b97" providerId="ADAL" clId="{1FD11119-C2A2-4F4D-9C59-1A09E370CD9A}" dt="2026-03-09T19:44:14.424" v="104" actId="1076"/>
          <ac:picMkLst>
            <pc:docMk/>
            <pc:sldMk cId="3093544826" sldId="2564"/>
            <ac:picMk id="3" creationId="{B6182F62-95BC-C915-40F2-D756EE4E8C26}"/>
          </ac:picMkLst>
        </pc:picChg>
      </pc:sldChg>
      <pc:sldChg chg="addSp delSp modSp add mod ord">
        <pc:chgData name="Beth DeRose" userId="f8d3c98c-a741-4cce-9abf-f26700083b97" providerId="ADAL" clId="{1FD11119-C2A2-4F4D-9C59-1A09E370CD9A}" dt="2026-03-09T20:22:55.355" v="1431" actId="14100"/>
        <pc:sldMkLst>
          <pc:docMk/>
          <pc:sldMk cId="1452315746" sldId="2565"/>
        </pc:sldMkLst>
        <pc:spChg chg="mod">
          <ac:chgData name="Beth DeRose" userId="f8d3c98c-a741-4cce-9abf-f26700083b97" providerId="ADAL" clId="{1FD11119-C2A2-4F4D-9C59-1A09E370CD9A}" dt="2026-03-09T20:00:06.760" v="1149" actId="14100"/>
          <ac:spMkLst>
            <pc:docMk/>
            <pc:sldMk cId="1452315746" sldId="2565"/>
            <ac:spMk id="2" creationId="{B40E87E8-7BB9-4EDD-59B8-E17C7C3F9993}"/>
          </ac:spMkLst>
        </pc:spChg>
        <pc:spChg chg="add mod">
          <ac:chgData name="Beth DeRose" userId="f8d3c98c-a741-4cce-9abf-f26700083b97" providerId="ADAL" clId="{1FD11119-C2A2-4F4D-9C59-1A09E370CD9A}" dt="2026-03-09T20:22:55.355" v="1431" actId="14100"/>
          <ac:spMkLst>
            <pc:docMk/>
            <pc:sldMk cId="1452315746" sldId="2565"/>
            <ac:spMk id="3" creationId="{7DC0FB57-F08A-5104-B6DD-90E4998A5B4B}"/>
          </ac:spMkLst>
        </pc:spChg>
      </pc:sldChg>
      <pc:sldChg chg="addSp modSp add mod">
        <pc:chgData name="Beth DeRose" userId="f8d3c98c-a741-4cce-9abf-f26700083b97" providerId="ADAL" clId="{1FD11119-C2A2-4F4D-9C59-1A09E370CD9A}" dt="2026-03-09T20:21:42.083" v="1422" actId="255"/>
        <pc:sldMkLst>
          <pc:docMk/>
          <pc:sldMk cId="2416483276" sldId="2566"/>
        </pc:sldMkLst>
        <pc:spChg chg="mod">
          <ac:chgData name="Beth DeRose" userId="f8d3c98c-a741-4cce-9abf-f26700083b97" providerId="ADAL" clId="{1FD11119-C2A2-4F4D-9C59-1A09E370CD9A}" dt="2026-03-09T19:59:58.216" v="1146" actId="255"/>
          <ac:spMkLst>
            <pc:docMk/>
            <pc:sldMk cId="2416483276" sldId="2566"/>
            <ac:spMk id="2" creationId="{F373D30F-7765-CA88-2CAF-8D6B6B134527}"/>
          </ac:spMkLst>
        </pc:spChg>
        <pc:spChg chg="add mod">
          <ac:chgData name="Beth DeRose" userId="f8d3c98c-a741-4cce-9abf-f26700083b97" providerId="ADAL" clId="{1FD11119-C2A2-4F4D-9C59-1A09E370CD9A}" dt="2026-03-09T20:21:42.083" v="1422" actId="255"/>
          <ac:spMkLst>
            <pc:docMk/>
            <pc:sldMk cId="2416483276" sldId="2566"/>
            <ac:spMk id="3" creationId="{534A5024-CE3B-9980-A613-3B632A1A0CF5}"/>
          </ac:spMkLst>
        </pc:spChg>
      </pc:sldChg>
      <pc:sldChg chg="modSp add mod">
        <pc:chgData name="Beth DeRose" userId="f8d3c98c-a741-4cce-9abf-f26700083b97" providerId="ADAL" clId="{1FD11119-C2A2-4F4D-9C59-1A09E370CD9A}" dt="2026-03-09T20:26:46.554" v="1772" actId="255"/>
        <pc:sldMkLst>
          <pc:docMk/>
          <pc:sldMk cId="4106162594" sldId="2567"/>
        </pc:sldMkLst>
        <pc:spChg chg="mod">
          <ac:chgData name="Beth DeRose" userId="f8d3c98c-a741-4cce-9abf-f26700083b97" providerId="ADAL" clId="{1FD11119-C2A2-4F4D-9C59-1A09E370CD9A}" dt="2026-03-09T20:24:31.663" v="1497" actId="255"/>
          <ac:spMkLst>
            <pc:docMk/>
            <pc:sldMk cId="4106162594" sldId="2567"/>
            <ac:spMk id="2" creationId="{4D6578B2-92F3-974F-D5C9-8E99CB2B3DA7}"/>
          </ac:spMkLst>
        </pc:spChg>
        <pc:spChg chg="mod">
          <ac:chgData name="Beth DeRose" userId="f8d3c98c-a741-4cce-9abf-f26700083b97" providerId="ADAL" clId="{1FD11119-C2A2-4F4D-9C59-1A09E370CD9A}" dt="2026-03-09T20:26:46.554" v="1772" actId="255"/>
          <ac:spMkLst>
            <pc:docMk/>
            <pc:sldMk cId="4106162594" sldId="2567"/>
            <ac:spMk id="3" creationId="{BE13BB86-F0E2-39A3-5033-59E6E8F885A1}"/>
          </ac:spMkLst>
        </pc:spChg>
      </pc:sldChg>
      <pc:sldChg chg="modSp add mod">
        <pc:chgData name="Beth DeRose" userId="f8d3c98c-a741-4cce-9abf-f26700083b97" providerId="ADAL" clId="{1FD11119-C2A2-4F4D-9C59-1A09E370CD9A}" dt="2026-03-09T20:29:57.719" v="2024" actId="20577"/>
        <pc:sldMkLst>
          <pc:docMk/>
          <pc:sldMk cId="311627567" sldId="2568"/>
        </pc:sldMkLst>
        <pc:spChg chg="mod">
          <ac:chgData name="Beth DeRose" userId="f8d3c98c-a741-4cce-9abf-f26700083b97" providerId="ADAL" clId="{1FD11119-C2A2-4F4D-9C59-1A09E370CD9A}" dt="2026-03-09T20:27:44.660" v="1806" actId="20577"/>
          <ac:spMkLst>
            <pc:docMk/>
            <pc:sldMk cId="311627567" sldId="2568"/>
            <ac:spMk id="2" creationId="{D65641A7-2EC1-E349-69F6-E143A6D9261D}"/>
          </ac:spMkLst>
        </pc:spChg>
        <pc:spChg chg="mod">
          <ac:chgData name="Beth DeRose" userId="f8d3c98c-a741-4cce-9abf-f26700083b97" providerId="ADAL" clId="{1FD11119-C2A2-4F4D-9C59-1A09E370CD9A}" dt="2026-03-09T20:29:57.719" v="2024" actId="20577"/>
          <ac:spMkLst>
            <pc:docMk/>
            <pc:sldMk cId="311627567" sldId="2568"/>
            <ac:spMk id="3" creationId="{36256FCA-7614-0279-0F41-CD922295B6D6}"/>
          </ac:spMkLst>
        </pc:spChg>
      </pc:sldChg>
      <pc:sldChg chg="modSp add mod">
        <pc:chgData name="Beth DeRose" userId="f8d3c98c-a741-4cce-9abf-f26700083b97" providerId="ADAL" clId="{1FD11119-C2A2-4F4D-9C59-1A09E370CD9A}" dt="2026-03-09T20:33:26.901" v="2436" actId="255"/>
        <pc:sldMkLst>
          <pc:docMk/>
          <pc:sldMk cId="4179977279" sldId="2569"/>
        </pc:sldMkLst>
        <pc:spChg chg="mod">
          <ac:chgData name="Beth DeRose" userId="f8d3c98c-a741-4cce-9abf-f26700083b97" providerId="ADAL" clId="{1FD11119-C2A2-4F4D-9C59-1A09E370CD9A}" dt="2026-03-09T20:30:48.354" v="2063" actId="255"/>
          <ac:spMkLst>
            <pc:docMk/>
            <pc:sldMk cId="4179977279" sldId="2569"/>
            <ac:spMk id="2" creationId="{FF26B51F-BFEE-1E61-2EB3-BB0CEC9F530B}"/>
          </ac:spMkLst>
        </pc:spChg>
        <pc:spChg chg="mod">
          <ac:chgData name="Beth DeRose" userId="f8d3c98c-a741-4cce-9abf-f26700083b97" providerId="ADAL" clId="{1FD11119-C2A2-4F4D-9C59-1A09E370CD9A}" dt="2026-03-09T20:33:26.901" v="2436" actId="255"/>
          <ac:spMkLst>
            <pc:docMk/>
            <pc:sldMk cId="4179977279" sldId="2569"/>
            <ac:spMk id="3" creationId="{C3C10186-061E-4286-566B-7DAFFE5BB7AC}"/>
          </ac:spMkLst>
        </pc:spChg>
      </pc:sldChg>
      <pc:sldChg chg="modSp add mod">
        <pc:chgData name="Beth DeRose" userId="f8d3c98c-a741-4cce-9abf-f26700083b97" providerId="ADAL" clId="{1FD11119-C2A2-4F4D-9C59-1A09E370CD9A}" dt="2026-03-09T20:36:51.687" v="2574" actId="1076"/>
        <pc:sldMkLst>
          <pc:docMk/>
          <pc:sldMk cId="3274528905" sldId="2570"/>
        </pc:sldMkLst>
        <pc:spChg chg="mod">
          <ac:chgData name="Beth DeRose" userId="f8d3c98c-a741-4cce-9abf-f26700083b97" providerId="ADAL" clId="{1FD11119-C2A2-4F4D-9C59-1A09E370CD9A}" dt="2026-03-09T20:35:14.015" v="2538" actId="255"/>
          <ac:spMkLst>
            <pc:docMk/>
            <pc:sldMk cId="3274528905" sldId="2570"/>
            <ac:spMk id="2" creationId="{7EC6F018-0F5D-5104-EBC5-C0255091FC4D}"/>
          </ac:spMkLst>
        </pc:spChg>
        <pc:spChg chg="mod">
          <ac:chgData name="Beth DeRose" userId="f8d3c98c-a741-4cce-9abf-f26700083b97" providerId="ADAL" clId="{1FD11119-C2A2-4F4D-9C59-1A09E370CD9A}" dt="2026-03-09T20:36:51.687" v="2574" actId="1076"/>
          <ac:spMkLst>
            <pc:docMk/>
            <pc:sldMk cId="3274528905" sldId="2570"/>
            <ac:spMk id="3" creationId="{9B8E4FD0-F948-03D4-FBC6-FB4F681B036C}"/>
          </ac:spMkLst>
        </pc:spChg>
      </pc:sldChg>
      <pc:sldChg chg="modSp add mod">
        <pc:chgData name="Beth DeRose" userId="f8d3c98c-a741-4cce-9abf-f26700083b97" providerId="ADAL" clId="{1FD11119-C2A2-4F4D-9C59-1A09E370CD9A}" dt="2026-03-09T20:42:47.657" v="2665" actId="14100"/>
        <pc:sldMkLst>
          <pc:docMk/>
          <pc:sldMk cId="3917335167" sldId="2571"/>
        </pc:sldMkLst>
        <pc:spChg chg="mod">
          <ac:chgData name="Beth DeRose" userId="f8d3c98c-a741-4cce-9abf-f26700083b97" providerId="ADAL" clId="{1FD11119-C2A2-4F4D-9C59-1A09E370CD9A}" dt="2026-03-09T20:38:22.086" v="2632" actId="313"/>
          <ac:spMkLst>
            <pc:docMk/>
            <pc:sldMk cId="3917335167" sldId="2571"/>
            <ac:spMk id="2" creationId="{FDDC4EAC-B014-1B3E-70E7-B31A69A6C05A}"/>
          </ac:spMkLst>
        </pc:spChg>
        <pc:spChg chg="mod">
          <ac:chgData name="Beth DeRose" userId="f8d3c98c-a741-4cce-9abf-f26700083b97" providerId="ADAL" clId="{1FD11119-C2A2-4F4D-9C59-1A09E370CD9A}" dt="2026-03-09T20:42:47.657" v="2665" actId="14100"/>
          <ac:spMkLst>
            <pc:docMk/>
            <pc:sldMk cId="3917335167" sldId="2571"/>
            <ac:spMk id="3" creationId="{19899B41-AD06-96EA-888E-677EBFD0EABA}"/>
          </ac:spMkLst>
        </pc:spChg>
      </pc:sldChg>
      <pc:sldChg chg="modSp add mod">
        <pc:chgData name="Beth DeRose" userId="f8d3c98c-a741-4cce-9abf-f26700083b97" providerId="ADAL" clId="{1FD11119-C2A2-4F4D-9C59-1A09E370CD9A}" dt="2026-03-09T20:42:40.569" v="2663" actId="14100"/>
        <pc:sldMkLst>
          <pc:docMk/>
          <pc:sldMk cId="2404057438" sldId="2572"/>
        </pc:sldMkLst>
        <pc:spChg chg="mod">
          <ac:chgData name="Beth DeRose" userId="f8d3c98c-a741-4cce-9abf-f26700083b97" providerId="ADAL" clId="{1FD11119-C2A2-4F4D-9C59-1A09E370CD9A}" dt="2026-03-09T20:42:40.569" v="2663" actId="14100"/>
          <ac:spMkLst>
            <pc:docMk/>
            <pc:sldMk cId="2404057438" sldId="2572"/>
            <ac:spMk id="3" creationId="{96610C36-A1BA-806E-2F0A-A4BCEC4861C7}"/>
          </ac:spMkLst>
        </pc:spChg>
      </pc:sldChg>
      <pc:sldChg chg="modSp add mod ord">
        <pc:chgData name="Beth DeRose" userId="f8d3c98c-a741-4cce-9abf-f26700083b97" providerId="ADAL" clId="{1FD11119-C2A2-4F4D-9C59-1A09E370CD9A}" dt="2026-03-09T20:45:17.894" v="2725" actId="123"/>
        <pc:sldMkLst>
          <pc:docMk/>
          <pc:sldMk cId="3665617548" sldId="2573"/>
        </pc:sldMkLst>
        <pc:spChg chg="mod">
          <ac:chgData name="Beth DeRose" userId="f8d3c98c-a741-4cce-9abf-f26700083b97" providerId="ADAL" clId="{1FD11119-C2A2-4F4D-9C59-1A09E370CD9A}" dt="2026-03-09T20:43:50.691" v="2712" actId="14100"/>
          <ac:spMkLst>
            <pc:docMk/>
            <pc:sldMk cId="3665617548" sldId="2573"/>
            <ac:spMk id="2" creationId="{74D290A4-1B4A-471D-CDCD-3596A75B1908}"/>
          </ac:spMkLst>
        </pc:spChg>
        <pc:spChg chg="mod">
          <ac:chgData name="Beth DeRose" userId="f8d3c98c-a741-4cce-9abf-f26700083b97" providerId="ADAL" clId="{1FD11119-C2A2-4F4D-9C59-1A09E370CD9A}" dt="2026-03-09T20:45:17.894" v="2725" actId="123"/>
          <ac:spMkLst>
            <pc:docMk/>
            <pc:sldMk cId="3665617548" sldId="2573"/>
            <ac:spMk id="3" creationId="{EC451E59-360B-DD92-F8B3-0D11E8EE415C}"/>
          </ac:spMkLst>
        </pc:spChg>
      </pc:sldChg>
      <pc:sldChg chg="modSp add mod modNotesTx">
        <pc:chgData name="Beth DeRose" userId="f8d3c98c-a741-4cce-9abf-f26700083b97" providerId="ADAL" clId="{1FD11119-C2A2-4F4D-9C59-1A09E370CD9A}" dt="2026-03-09T20:47:17.455" v="2784" actId="6549"/>
        <pc:sldMkLst>
          <pc:docMk/>
          <pc:sldMk cId="1238556481" sldId="2574"/>
        </pc:sldMkLst>
        <pc:spChg chg="mod">
          <ac:chgData name="Beth DeRose" userId="f8d3c98c-a741-4cce-9abf-f26700083b97" providerId="ADAL" clId="{1FD11119-C2A2-4F4D-9C59-1A09E370CD9A}" dt="2026-03-09T20:46:10.936" v="2776" actId="20577"/>
          <ac:spMkLst>
            <pc:docMk/>
            <pc:sldMk cId="1238556481" sldId="2574"/>
            <ac:spMk id="2" creationId="{DCC16963-C486-C6EB-A060-D8DB7ED5FE72}"/>
          </ac:spMkLst>
        </pc:spChg>
        <pc:spChg chg="mod">
          <ac:chgData name="Beth DeRose" userId="f8d3c98c-a741-4cce-9abf-f26700083b97" providerId="ADAL" clId="{1FD11119-C2A2-4F4D-9C59-1A09E370CD9A}" dt="2026-03-09T20:46:56.280" v="2783" actId="123"/>
          <ac:spMkLst>
            <pc:docMk/>
            <pc:sldMk cId="1238556481" sldId="2574"/>
            <ac:spMk id="3" creationId="{AF4323D9-74B6-32BA-AF87-C720A90D34A7}"/>
          </ac:spMkLst>
        </pc:spChg>
      </pc:sldChg>
      <pc:sldChg chg="modSp add mod modNotesTx">
        <pc:chgData name="Beth DeRose" userId="f8d3c98c-a741-4cce-9abf-f26700083b97" providerId="ADAL" clId="{1FD11119-C2A2-4F4D-9C59-1A09E370CD9A}" dt="2026-03-09T20:52:31.422" v="2931" actId="6549"/>
        <pc:sldMkLst>
          <pc:docMk/>
          <pc:sldMk cId="717750132" sldId="2575"/>
        </pc:sldMkLst>
        <pc:spChg chg="mod">
          <ac:chgData name="Beth DeRose" userId="f8d3c98c-a741-4cce-9abf-f26700083b97" providerId="ADAL" clId="{1FD11119-C2A2-4F4D-9C59-1A09E370CD9A}" dt="2026-03-09T20:51:36.395" v="2916" actId="20577"/>
          <ac:spMkLst>
            <pc:docMk/>
            <pc:sldMk cId="717750132" sldId="2575"/>
            <ac:spMk id="2" creationId="{9E5CBBB9-3B94-60B2-B745-C6479F1A7C4C}"/>
          </ac:spMkLst>
        </pc:spChg>
        <pc:spChg chg="mod">
          <ac:chgData name="Beth DeRose" userId="f8d3c98c-a741-4cce-9abf-f26700083b97" providerId="ADAL" clId="{1FD11119-C2A2-4F4D-9C59-1A09E370CD9A}" dt="2026-03-09T20:52:23.832" v="2930" actId="123"/>
          <ac:spMkLst>
            <pc:docMk/>
            <pc:sldMk cId="717750132" sldId="2575"/>
            <ac:spMk id="3" creationId="{1A91120B-D08F-2C9B-9E01-ECFC4F6A50BB}"/>
          </ac:spMkLst>
        </pc:spChg>
      </pc:sldChg>
      <pc:sldChg chg="modSp add mod modNotesTx">
        <pc:chgData name="Beth DeRose" userId="f8d3c98c-a741-4cce-9abf-f26700083b97" providerId="ADAL" clId="{1FD11119-C2A2-4F4D-9C59-1A09E370CD9A}" dt="2026-03-09T20:55:08.401" v="3103" actId="6549"/>
        <pc:sldMkLst>
          <pc:docMk/>
          <pc:sldMk cId="1019451302" sldId="2576"/>
        </pc:sldMkLst>
        <pc:spChg chg="mod">
          <ac:chgData name="Beth DeRose" userId="f8d3c98c-a741-4cce-9abf-f26700083b97" providerId="ADAL" clId="{1FD11119-C2A2-4F4D-9C59-1A09E370CD9A}" dt="2026-03-09T20:53:47.068" v="3005" actId="14100"/>
          <ac:spMkLst>
            <pc:docMk/>
            <pc:sldMk cId="1019451302" sldId="2576"/>
            <ac:spMk id="2" creationId="{F838D052-C2C4-BC27-C25B-27FA9104A844}"/>
          </ac:spMkLst>
        </pc:spChg>
        <pc:spChg chg="mod">
          <ac:chgData name="Beth DeRose" userId="f8d3c98c-a741-4cce-9abf-f26700083b97" providerId="ADAL" clId="{1FD11119-C2A2-4F4D-9C59-1A09E370CD9A}" dt="2026-03-09T20:54:49.080" v="3023" actId="14100"/>
          <ac:spMkLst>
            <pc:docMk/>
            <pc:sldMk cId="1019451302" sldId="2576"/>
            <ac:spMk id="3" creationId="{E61FCDBD-1CA4-FA67-11BA-584BA25875BD}"/>
          </ac:spMkLst>
        </pc:spChg>
      </pc:sldChg>
      <pc:sldChg chg="modSp add mod ord">
        <pc:chgData name="Beth DeRose" userId="f8d3c98c-a741-4cce-9abf-f26700083b97" providerId="ADAL" clId="{1FD11119-C2A2-4F4D-9C59-1A09E370CD9A}" dt="2026-03-31T19:21:48.458" v="3428" actId="20577"/>
        <pc:sldMkLst>
          <pc:docMk/>
          <pc:sldMk cId="533051679" sldId="2577"/>
        </pc:sldMkLst>
        <pc:spChg chg="mod">
          <ac:chgData name="Beth DeRose" userId="f8d3c98c-a741-4cce-9abf-f26700083b97" providerId="ADAL" clId="{1FD11119-C2A2-4F4D-9C59-1A09E370CD9A}" dt="2026-03-09T20:56:26.043" v="3116" actId="14100"/>
          <ac:spMkLst>
            <pc:docMk/>
            <pc:sldMk cId="533051679" sldId="2577"/>
            <ac:spMk id="2" creationId="{C49D7ADD-8B5D-6953-8B82-F7A6233E18E2}"/>
          </ac:spMkLst>
        </pc:spChg>
        <pc:spChg chg="mod">
          <ac:chgData name="Beth DeRose" userId="f8d3c98c-a741-4cce-9abf-f26700083b97" providerId="ADAL" clId="{1FD11119-C2A2-4F4D-9C59-1A09E370CD9A}" dt="2026-03-31T19:21:48.458" v="3428" actId="20577"/>
          <ac:spMkLst>
            <pc:docMk/>
            <pc:sldMk cId="533051679" sldId="2577"/>
            <ac:spMk id="7" creationId="{3C9F7D08-2913-5AA1-9A67-7F4E3893C02B}"/>
          </ac:spMkLst>
        </pc:spChg>
      </pc:sldChg>
      <pc:sldChg chg="delSp modSp add mod ord setBg delDesignElem">
        <pc:chgData name="Beth DeRose" userId="f8d3c98c-a741-4cce-9abf-f26700083b97" providerId="ADAL" clId="{1FD11119-C2A2-4F4D-9C59-1A09E370CD9A}" dt="2026-03-09T21:12:50.214" v="3199"/>
        <pc:sldMkLst>
          <pc:docMk/>
          <pc:sldMk cId="2919061568" sldId="2579"/>
        </pc:sldMkLst>
        <pc:spChg chg="mod">
          <ac:chgData name="Beth DeRose" userId="f8d3c98c-a741-4cce-9abf-f26700083b97" providerId="ADAL" clId="{1FD11119-C2A2-4F4D-9C59-1A09E370CD9A}" dt="2026-03-09T21:12:13.407" v="3192" actId="14100"/>
          <ac:spMkLst>
            <pc:docMk/>
            <pc:sldMk cId="2919061568" sldId="2579"/>
            <ac:spMk id="2" creationId="{14A63BCF-85BD-19C3-70D7-C00512F0376B}"/>
          </ac:spMkLst>
        </pc:spChg>
        <pc:spChg chg="mod">
          <ac:chgData name="Beth DeRose" userId="f8d3c98c-a741-4cce-9abf-f26700083b97" providerId="ADAL" clId="{1FD11119-C2A2-4F4D-9C59-1A09E370CD9A}" dt="2026-03-09T21:12:32.481" v="3197" actId="14100"/>
          <ac:spMkLst>
            <pc:docMk/>
            <pc:sldMk cId="2919061568" sldId="2579"/>
            <ac:spMk id="6" creationId="{40128D54-019D-83F1-C63F-68FB05D34910}"/>
          </ac:spMkLst>
        </pc:spChg>
      </pc:sldChg>
      <pc:sldChg chg="add ord">
        <pc:chgData name="Beth DeRose" userId="f8d3c98c-a741-4cce-9abf-f26700083b97" providerId="ADAL" clId="{1FD11119-C2A2-4F4D-9C59-1A09E370CD9A}" dt="2026-03-09T21:18:38.466" v="3246"/>
        <pc:sldMkLst>
          <pc:docMk/>
          <pc:sldMk cId="1916146371" sldId="2589"/>
        </pc:sldMkLst>
      </pc:sldChg>
      <pc:sldChg chg="add ord">
        <pc:chgData name="Beth DeRose" userId="f8d3c98c-a741-4cce-9abf-f26700083b97" providerId="ADAL" clId="{1FD11119-C2A2-4F4D-9C59-1A09E370CD9A}" dt="2026-03-09T21:18:43.918" v="3248"/>
        <pc:sldMkLst>
          <pc:docMk/>
          <pc:sldMk cId="1479286475" sldId="2590"/>
        </pc:sldMkLst>
      </pc:sldChg>
      <pc:sldChg chg="modSp add mod ord">
        <pc:chgData name="Beth DeRose" userId="f8d3c98c-a741-4cce-9abf-f26700083b97" providerId="ADAL" clId="{1FD11119-C2A2-4F4D-9C59-1A09E370CD9A}" dt="2026-03-09T21:18:49.769" v="3250"/>
        <pc:sldMkLst>
          <pc:docMk/>
          <pc:sldMk cId="1461239202" sldId="2591"/>
        </pc:sldMkLst>
        <pc:spChg chg="mod">
          <ac:chgData name="Beth DeRose" userId="f8d3c98c-a741-4cce-9abf-f26700083b97" providerId="ADAL" clId="{1FD11119-C2A2-4F4D-9C59-1A09E370CD9A}" dt="2026-03-09T21:17:40.746" v="3238" actId="27636"/>
          <ac:spMkLst>
            <pc:docMk/>
            <pc:sldMk cId="1461239202" sldId="2591"/>
            <ac:spMk id="3" creationId="{6352A614-E632-9596-0F69-07BE4F0465C9}"/>
          </ac:spMkLst>
        </pc:spChg>
      </pc:sldChg>
      <pc:sldChg chg="add ord">
        <pc:chgData name="Beth DeRose" userId="f8d3c98c-a741-4cce-9abf-f26700083b97" providerId="ADAL" clId="{1FD11119-C2A2-4F4D-9C59-1A09E370CD9A}" dt="2026-03-09T21:20:40.900" v="3264"/>
        <pc:sldMkLst>
          <pc:docMk/>
          <pc:sldMk cId="2482244967" sldId="2592"/>
        </pc:sldMkLst>
      </pc:sldChg>
      <pc:sldChg chg="modSp add ord">
        <pc:chgData name="Beth DeRose" userId="f8d3c98c-a741-4cce-9abf-f26700083b97" providerId="ADAL" clId="{1FD11119-C2A2-4F4D-9C59-1A09E370CD9A}" dt="2026-03-09T21:24:25.606" v="3296" actId="1076"/>
        <pc:sldMkLst>
          <pc:docMk/>
          <pc:sldMk cId="2493400396" sldId="2593"/>
        </pc:sldMkLst>
        <pc:picChg chg="mod">
          <ac:chgData name="Beth DeRose" userId="f8d3c98c-a741-4cce-9abf-f26700083b97" providerId="ADAL" clId="{1FD11119-C2A2-4F4D-9C59-1A09E370CD9A}" dt="2026-03-09T21:24:25.606" v="3296" actId="1076"/>
          <ac:picMkLst>
            <pc:docMk/>
            <pc:sldMk cId="2493400396" sldId="2593"/>
            <ac:picMk id="8194" creationId="{31D6C516-B773-E2F5-5CE2-E8393406B3B2}"/>
          </ac:picMkLst>
        </pc:picChg>
      </pc:sldChg>
      <pc:sldChg chg="add ord">
        <pc:chgData name="Beth DeRose" userId="f8d3c98c-a741-4cce-9abf-f26700083b97" providerId="ADAL" clId="{1FD11119-C2A2-4F4D-9C59-1A09E370CD9A}" dt="2026-03-09T21:20:55.812" v="3268"/>
        <pc:sldMkLst>
          <pc:docMk/>
          <pc:sldMk cId="2579198162" sldId="2594"/>
        </pc:sldMkLst>
      </pc:sldChg>
      <pc:sldChg chg="add ord">
        <pc:chgData name="Beth DeRose" userId="f8d3c98c-a741-4cce-9abf-f26700083b97" providerId="ADAL" clId="{1FD11119-C2A2-4F4D-9C59-1A09E370CD9A}" dt="2026-03-09T21:21:02.065" v="3270"/>
        <pc:sldMkLst>
          <pc:docMk/>
          <pc:sldMk cId="2918684628" sldId="2595"/>
        </pc:sldMkLst>
      </pc:sldChg>
      <pc:sldChg chg="modSp add mod ord">
        <pc:chgData name="Beth DeRose" userId="f8d3c98c-a741-4cce-9abf-f26700083b97" providerId="ADAL" clId="{1FD11119-C2A2-4F4D-9C59-1A09E370CD9A}" dt="2026-03-09T21:21:03.420" v="3272"/>
        <pc:sldMkLst>
          <pc:docMk/>
          <pc:sldMk cId="922588310" sldId="2596"/>
        </pc:sldMkLst>
        <pc:spChg chg="mod">
          <ac:chgData name="Beth DeRose" userId="f8d3c98c-a741-4cce-9abf-f26700083b97" providerId="ADAL" clId="{1FD11119-C2A2-4F4D-9C59-1A09E370CD9A}" dt="2026-03-09T21:20:07.776" v="3260" actId="27636"/>
          <ac:spMkLst>
            <pc:docMk/>
            <pc:sldMk cId="922588310" sldId="2596"/>
            <ac:spMk id="3" creationId="{122A9E14-0492-F049-0D3F-45482E5AD442}"/>
          </ac:spMkLst>
        </pc:spChg>
      </pc:sldChg>
      <pc:sldChg chg="modSp add mod ord">
        <pc:chgData name="Beth DeRose" userId="f8d3c98c-a741-4cce-9abf-f26700083b97" providerId="ADAL" clId="{1FD11119-C2A2-4F4D-9C59-1A09E370CD9A}" dt="2026-03-09T21:21:35.739" v="3278"/>
        <pc:sldMkLst>
          <pc:docMk/>
          <pc:sldMk cId="4007174786" sldId="2597"/>
        </pc:sldMkLst>
        <pc:spChg chg="mod">
          <ac:chgData name="Beth DeRose" userId="f8d3c98c-a741-4cce-9abf-f26700083b97" providerId="ADAL" clId="{1FD11119-C2A2-4F4D-9C59-1A09E370CD9A}" dt="2026-03-09T21:21:17.853" v="3274" actId="27636"/>
          <ac:spMkLst>
            <pc:docMk/>
            <pc:sldMk cId="4007174786" sldId="2597"/>
            <ac:spMk id="3" creationId="{46DBE58D-42D4-51EA-6210-3D83B7FCF149}"/>
          </ac:spMkLst>
        </pc:spChg>
      </pc:sldChg>
      <pc:sldChg chg="add ord">
        <pc:chgData name="Beth DeRose" userId="f8d3c98c-a741-4cce-9abf-f26700083b97" providerId="ADAL" clId="{1FD11119-C2A2-4F4D-9C59-1A09E370CD9A}" dt="2026-03-09T21:21:37.419" v="3280"/>
        <pc:sldMkLst>
          <pc:docMk/>
          <pc:sldMk cId="1207708803" sldId="2598"/>
        </pc:sldMkLst>
      </pc:sldChg>
      <pc:sldChg chg="add ord">
        <pc:chgData name="Beth DeRose" userId="f8d3c98c-a741-4cce-9abf-f26700083b97" providerId="ADAL" clId="{1FD11119-C2A2-4F4D-9C59-1A09E370CD9A}" dt="2026-03-09T21:21:38.664" v="3282"/>
        <pc:sldMkLst>
          <pc:docMk/>
          <pc:sldMk cId="2697887484" sldId="2599"/>
        </pc:sldMkLst>
      </pc:sldChg>
      <pc:sldChg chg="add ord">
        <pc:chgData name="Beth DeRose" userId="f8d3c98c-a741-4cce-9abf-f26700083b97" providerId="ADAL" clId="{1FD11119-C2A2-4F4D-9C59-1A09E370CD9A}" dt="2026-03-09T21:21:55.222" v="3285"/>
        <pc:sldMkLst>
          <pc:docMk/>
          <pc:sldMk cId="3218889413" sldId="2600"/>
        </pc:sldMkLst>
      </pc:sldChg>
      <pc:sldChg chg="modSp add mod ord">
        <pc:chgData name="Beth DeRose" userId="f8d3c98c-a741-4cce-9abf-f26700083b97" providerId="ADAL" clId="{1FD11119-C2A2-4F4D-9C59-1A09E370CD9A}" dt="2026-03-09T21:25:16.464" v="3301" actId="1076"/>
        <pc:sldMkLst>
          <pc:docMk/>
          <pc:sldMk cId="1580928831" sldId="2601"/>
        </pc:sldMkLst>
        <pc:spChg chg="mod">
          <ac:chgData name="Beth DeRose" userId="f8d3c98c-a741-4cce-9abf-f26700083b97" providerId="ADAL" clId="{1FD11119-C2A2-4F4D-9C59-1A09E370CD9A}" dt="2026-03-09T21:25:12.619" v="3300" actId="1076"/>
          <ac:spMkLst>
            <pc:docMk/>
            <pc:sldMk cId="1580928831" sldId="2601"/>
            <ac:spMk id="3" creationId="{E3892D9C-2E70-9724-6BBA-9C15BF5EB181}"/>
          </ac:spMkLst>
        </pc:spChg>
        <pc:picChg chg="mod">
          <ac:chgData name="Beth DeRose" userId="f8d3c98c-a741-4cce-9abf-f26700083b97" providerId="ADAL" clId="{1FD11119-C2A2-4F4D-9C59-1A09E370CD9A}" dt="2026-03-09T21:25:16.464" v="3301" actId="1076"/>
          <ac:picMkLst>
            <pc:docMk/>
            <pc:sldMk cId="1580928831" sldId="2601"/>
            <ac:picMk id="9218" creationId="{B6EF4E19-B3F1-A530-687E-20331FF6AE66}"/>
          </ac:picMkLst>
        </pc:picChg>
      </pc:sldChg>
      <pc:sldChg chg="add ord">
        <pc:chgData name="Beth DeRose" userId="f8d3c98c-a741-4cce-9abf-f26700083b97" providerId="ADAL" clId="{1FD11119-C2A2-4F4D-9C59-1A09E370CD9A}" dt="2026-03-09T21:22:19.015" v="3291"/>
        <pc:sldMkLst>
          <pc:docMk/>
          <pc:sldMk cId="1019955955" sldId="2602"/>
        </pc:sldMkLst>
      </pc:sldChg>
      <pc:sldChg chg="add ord">
        <pc:chgData name="Beth DeRose" userId="f8d3c98c-a741-4cce-9abf-f26700083b97" providerId="ADAL" clId="{1FD11119-C2A2-4F4D-9C59-1A09E370CD9A}" dt="2026-03-09T21:22:27.605" v="3294"/>
        <pc:sldMkLst>
          <pc:docMk/>
          <pc:sldMk cId="3697984707" sldId="2603"/>
        </pc:sldMkLst>
      </pc:sldChg>
      <pc:sldChg chg="addSp new del ord">
        <pc:chgData name="Beth DeRose" userId="f8d3c98c-a741-4cce-9abf-f26700083b97" providerId="ADAL" clId="{1FD11119-C2A2-4F4D-9C59-1A09E370CD9A}" dt="2026-03-31T18:49:28.014" v="3315" actId="2696"/>
        <pc:sldMkLst>
          <pc:docMk/>
          <pc:sldMk cId="3976932836" sldId="2604"/>
        </pc:sldMkLst>
        <pc:picChg chg="add">
          <ac:chgData name="Beth DeRose" userId="f8d3c98c-a741-4cce-9abf-f26700083b97" providerId="ADAL" clId="{1FD11119-C2A2-4F4D-9C59-1A09E370CD9A}" dt="2026-03-31T18:49:05.559" v="3309"/>
          <ac:picMkLst>
            <pc:docMk/>
            <pc:sldMk cId="3976932836" sldId="2604"/>
            <ac:picMk id="4" creationId="{C2C41A91-3FCB-45CC-96D7-AC91BE99A3EA}"/>
          </ac:picMkLst>
        </pc:picChg>
      </pc:sldChg>
      <pc:sldChg chg="delSp modSp add mod setBg delDesignElem">
        <pc:chgData name="Beth DeRose" userId="f8d3c98c-a741-4cce-9abf-f26700083b97" providerId="ADAL" clId="{1FD11119-C2A2-4F4D-9C59-1A09E370CD9A}" dt="2026-03-31T18:49:19.491" v="3314" actId="1076"/>
        <pc:sldMkLst>
          <pc:docMk/>
          <pc:sldMk cId="271416012" sldId="2605"/>
        </pc:sldMkLst>
        <pc:spChg chg="mod">
          <ac:chgData name="Beth DeRose" userId="f8d3c98c-a741-4cce-9abf-f26700083b97" providerId="ADAL" clId="{1FD11119-C2A2-4F4D-9C59-1A09E370CD9A}" dt="2026-03-31T18:49:16.102" v="3313" actId="1076"/>
          <ac:spMkLst>
            <pc:docMk/>
            <pc:sldMk cId="271416012" sldId="2605"/>
            <ac:spMk id="2" creationId="{F88D42F5-7904-FD3C-FDFE-AD6CD0F1636E}"/>
          </ac:spMkLst>
        </pc:spChg>
        <pc:spChg chg="del">
          <ac:chgData name="Beth DeRose" userId="f8d3c98c-a741-4cce-9abf-f26700083b97" providerId="ADAL" clId="{1FD11119-C2A2-4F4D-9C59-1A09E370CD9A}" dt="2026-03-31T18:49:10.583" v="3311"/>
          <ac:spMkLst>
            <pc:docMk/>
            <pc:sldMk cId="271416012" sldId="2605"/>
            <ac:spMk id="9" creationId="{789EBE4E-5983-B393-1D5E-731351065799}"/>
          </ac:spMkLst>
        </pc:spChg>
        <pc:spChg chg="del">
          <ac:chgData name="Beth DeRose" userId="f8d3c98c-a741-4cce-9abf-f26700083b97" providerId="ADAL" clId="{1FD11119-C2A2-4F4D-9C59-1A09E370CD9A}" dt="2026-03-31T18:49:10.583" v="3311"/>
          <ac:spMkLst>
            <pc:docMk/>
            <pc:sldMk cId="271416012" sldId="2605"/>
            <ac:spMk id="11" creationId="{2CEF5482-568A-9463-C672-BC6D644DF982}"/>
          </ac:spMkLst>
        </pc:spChg>
        <pc:spChg chg="del">
          <ac:chgData name="Beth DeRose" userId="f8d3c98c-a741-4cce-9abf-f26700083b97" providerId="ADAL" clId="{1FD11119-C2A2-4F4D-9C59-1A09E370CD9A}" dt="2026-03-31T18:49:10.583" v="3311"/>
          <ac:spMkLst>
            <pc:docMk/>
            <pc:sldMk cId="271416012" sldId="2605"/>
            <ac:spMk id="13" creationId="{D38784C3-11AE-0BE2-6339-1A2BDAC7F034}"/>
          </ac:spMkLst>
        </pc:spChg>
        <pc:picChg chg="mod">
          <ac:chgData name="Beth DeRose" userId="f8d3c98c-a741-4cce-9abf-f26700083b97" providerId="ADAL" clId="{1FD11119-C2A2-4F4D-9C59-1A09E370CD9A}" dt="2026-03-31T18:49:11.754" v="3312" actId="1076"/>
          <ac:picMkLst>
            <pc:docMk/>
            <pc:sldMk cId="271416012" sldId="2605"/>
            <ac:picMk id="4" creationId="{F277CC7E-E899-3C1B-9F45-A3A61E9171A3}"/>
          </ac:picMkLst>
        </pc:picChg>
        <pc:picChg chg="mod">
          <ac:chgData name="Beth DeRose" userId="f8d3c98c-a741-4cce-9abf-f26700083b97" providerId="ADAL" clId="{1FD11119-C2A2-4F4D-9C59-1A09E370CD9A}" dt="2026-03-31T18:49:19.491" v="3314" actId="1076"/>
          <ac:picMkLst>
            <pc:docMk/>
            <pc:sldMk cId="271416012" sldId="2605"/>
            <ac:picMk id="5" creationId="{BB9AC458-FAA2-7E5C-C2EE-3615FBB4F9F2}"/>
          </ac:picMkLst>
        </pc:picChg>
      </pc:sldChg>
      <pc:sldChg chg="new del">
        <pc:chgData name="Beth DeRose" userId="f8d3c98c-a741-4cce-9abf-f26700083b97" providerId="ADAL" clId="{1FD11119-C2A2-4F4D-9C59-1A09E370CD9A}" dt="2026-03-31T19:20:46.090" v="3401" actId="2696"/>
        <pc:sldMkLst>
          <pc:docMk/>
          <pc:sldMk cId="917303848" sldId="2606"/>
        </pc:sldMkLst>
      </pc:sldChg>
      <pc:sldChg chg="delSp add del setBg delDesignElem">
        <pc:chgData name="Beth DeRose" userId="f8d3c98c-a741-4cce-9abf-f26700083b97" providerId="ADAL" clId="{1FD11119-C2A2-4F4D-9C59-1A09E370CD9A}" dt="2026-03-31T18:52:43.424" v="3319" actId="2696"/>
        <pc:sldMkLst>
          <pc:docMk/>
          <pc:sldMk cId="3506514457" sldId="2606"/>
        </pc:sldMkLst>
        <pc:spChg chg="del">
          <ac:chgData name="Beth DeRose" userId="f8d3c98c-a741-4cce-9abf-f26700083b97" providerId="ADAL" clId="{1FD11119-C2A2-4F4D-9C59-1A09E370CD9A}" dt="2026-03-31T18:49:45.953" v="3317"/>
          <ac:spMkLst>
            <pc:docMk/>
            <pc:sldMk cId="3506514457" sldId="2606"/>
            <ac:spMk id="8" creationId="{736963C7-A349-D594-AB9A-04ACC1C9D5BE}"/>
          </ac:spMkLst>
        </pc:spChg>
        <pc:spChg chg="del">
          <ac:chgData name="Beth DeRose" userId="f8d3c98c-a741-4cce-9abf-f26700083b97" providerId="ADAL" clId="{1FD11119-C2A2-4F4D-9C59-1A09E370CD9A}" dt="2026-03-31T18:49:45.953" v="3317"/>
          <ac:spMkLst>
            <pc:docMk/>
            <pc:sldMk cId="3506514457" sldId="2606"/>
            <ac:spMk id="10" creationId="{70D62BCB-1AED-6CDE-A76D-4276B5C7F8CC}"/>
          </ac:spMkLst>
        </pc:spChg>
        <pc:spChg chg="del">
          <ac:chgData name="Beth DeRose" userId="f8d3c98c-a741-4cce-9abf-f26700083b97" providerId="ADAL" clId="{1FD11119-C2A2-4F4D-9C59-1A09E370CD9A}" dt="2026-03-31T18:49:45.953" v="3317"/>
          <ac:spMkLst>
            <pc:docMk/>
            <pc:sldMk cId="3506514457" sldId="2606"/>
            <ac:spMk id="12" creationId="{CD9447F4-EF1F-D4E7-63A4-C1BE3D2BA2BD}"/>
          </ac:spMkLst>
        </pc:spChg>
      </pc:sldChg>
      <pc:sldChg chg="addSp delSp modSp add mod ord setBg modClrScheme delDesignElem chgLayout">
        <pc:chgData name="Beth DeRose" userId="f8d3c98c-a741-4cce-9abf-f26700083b97" providerId="ADAL" clId="{1FD11119-C2A2-4F4D-9C59-1A09E370CD9A}" dt="2026-03-31T18:55:11.928" v="3343" actId="255"/>
        <pc:sldMkLst>
          <pc:docMk/>
          <pc:sldMk cId="2790567034" sldId="2607"/>
        </pc:sldMkLst>
        <pc:spChg chg="mod ord">
          <ac:chgData name="Beth DeRose" userId="f8d3c98c-a741-4cce-9abf-f26700083b97" providerId="ADAL" clId="{1FD11119-C2A2-4F4D-9C59-1A09E370CD9A}" dt="2026-03-31T18:54:34.465" v="3336" actId="1076"/>
          <ac:spMkLst>
            <pc:docMk/>
            <pc:sldMk cId="2790567034" sldId="2607"/>
            <ac:spMk id="2" creationId="{7E492916-6572-D983-0AE5-B2A4E128B807}"/>
          </ac:spMkLst>
        </pc:spChg>
        <pc:spChg chg="add del mod ord">
          <ac:chgData name="Beth DeRose" userId="f8d3c98c-a741-4cce-9abf-f26700083b97" providerId="ADAL" clId="{1FD11119-C2A2-4F4D-9C59-1A09E370CD9A}" dt="2026-03-31T18:53:46.686" v="3326" actId="700"/>
          <ac:spMkLst>
            <pc:docMk/>
            <pc:sldMk cId="2790567034" sldId="2607"/>
            <ac:spMk id="3" creationId="{1159C917-C47E-00C7-CC60-F88A09C16DC9}"/>
          </ac:spMkLst>
        </pc:spChg>
        <pc:spChg chg="mod">
          <ac:chgData name="Beth DeRose" userId="f8d3c98c-a741-4cce-9abf-f26700083b97" providerId="ADAL" clId="{1FD11119-C2A2-4F4D-9C59-1A09E370CD9A}" dt="2026-03-31T18:55:11.928" v="3343" actId="255"/>
          <ac:spMkLst>
            <pc:docMk/>
            <pc:sldMk cId="2790567034" sldId="2607"/>
            <ac:spMk id="4" creationId="{08E2F892-20A1-668C-4224-D5481B00B618}"/>
          </ac:spMkLst>
        </pc:spChg>
        <pc:spChg chg="add del mod ord">
          <ac:chgData name="Beth DeRose" userId="f8d3c98c-a741-4cce-9abf-f26700083b97" providerId="ADAL" clId="{1FD11119-C2A2-4F4D-9C59-1A09E370CD9A}" dt="2026-03-31T18:54:11.372" v="3331" actId="700"/>
          <ac:spMkLst>
            <pc:docMk/>
            <pc:sldMk cId="2790567034" sldId="2607"/>
            <ac:spMk id="6" creationId="{052A7174-611F-9FC4-86F5-6EE87F9A3C55}"/>
          </ac:spMkLst>
        </pc:spChg>
        <pc:spChg chg="add del mod ord">
          <ac:chgData name="Beth DeRose" userId="f8d3c98c-a741-4cce-9abf-f26700083b97" providerId="ADAL" clId="{1FD11119-C2A2-4F4D-9C59-1A09E370CD9A}" dt="2026-03-31T18:54:38.188" v="3337" actId="21"/>
          <ac:spMkLst>
            <pc:docMk/>
            <pc:sldMk cId="2790567034" sldId="2607"/>
            <ac:spMk id="7" creationId="{E5266C65-ECBD-1C6F-7B62-9A0E891DF0AA}"/>
          </ac:spMkLst>
        </pc:spChg>
        <pc:spChg chg="del">
          <ac:chgData name="Beth DeRose" userId="f8d3c98c-a741-4cce-9abf-f26700083b97" providerId="ADAL" clId="{1FD11119-C2A2-4F4D-9C59-1A09E370CD9A}" dt="2026-03-31T18:53:25.188" v="3322"/>
          <ac:spMkLst>
            <pc:docMk/>
            <pc:sldMk cId="2790567034" sldId="2607"/>
            <ac:spMk id="8" creationId="{7B3285A5-09BC-1BAB-0539-EA008A67D1CC}"/>
          </ac:spMkLst>
        </pc:spChg>
        <pc:spChg chg="del">
          <ac:chgData name="Beth DeRose" userId="f8d3c98c-a741-4cce-9abf-f26700083b97" providerId="ADAL" clId="{1FD11119-C2A2-4F4D-9C59-1A09E370CD9A}" dt="2026-03-31T18:53:25.188" v="3322"/>
          <ac:spMkLst>
            <pc:docMk/>
            <pc:sldMk cId="2790567034" sldId="2607"/>
            <ac:spMk id="10" creationId="{6BF08541-D2D7-D1CF-9A79-F9DAAAD8DF9E}"/>
          </ac:spMkLst>
        </pc:spChg>
        <pc:spChg chg="del">
          <ac:chgData name="Beth DeRose" userId="f8d3c98c-a741-4cce-9abf-f26700083b97" providerId="ADAL" clId="{1FD11119-C2A2-4F4D-9C59-1A09E370CD9A}" dt="2026-03-31T18:53:25.188" v="3322"/>
          <ac:spMkLst>
            <pc:docMk/>
            <pc:sldMk cId="2790567034" sldId="2607"/>
            <ac:spMk id="12" creationId="{6B1DA0A2-B60C-2AB5-25C7-86359854F704}"/>
          </ac:spMkLst>
        </pc:spChg>
      </pc:sldChg>
      <pc:sldChg chg="addSp delSp modSp new mod">
        <pc:chgData name="Beth DeRose" userId="f8d3c98c-a741-4cce-9abf-f26700083b97" providerId="ADAL" clId="{1FD11119-C2A2-4F4D-9C59-1A09E370CD9A}" dt="2026-03-31T18:58:57.623" v="3362" actId="1076"/>
        <pc:sldMkLst>
          <pc:docMk/>
          <pc:sldMk cId="1871454718" sldId="2608"/>
        </pc:sldMkLst>
        <pc:spChg chg="del">
          <ac:chgData name="Beth DeRose" userId="f8d3c98c-a741-4cce-9abf-f26700083b97" providerId="ADAL" clId="{1FD11119-C2A2-4F4D-9C59-1A09E370CD9A}" dt="2026-03-31T18:55:46.117" v="3345" actId="21"/>
          <ac:spMkLst>
            <pc:docMk/>
            <pc:sldMk cId="1871454718" sldId="2608"/>
            <ac:spMk id="2" creationId="{B14B53E7-2065-573C-DA63-08457B7EE96B}"/>
          </ac:spMkLst>
        </pc:spChg>
        <pc:spChg chg="del">
          <ac:chgData name="Beth DeRose" userId="f8d3c98c-a741-4cce-9abf-f26700083b97" providerId="ADAL" clId="{1FD11119-C2A2-4F4D-9C59-1A09E370CD9A}" dt="2026-03-31T18:55:49.503" v="3346" actId="21"/>
          <ac:spMkLst>
            <pc:docMk/>
            <pc:sldMk cId="1871454718" sldId="2608"/>
            <ac:spMk id="3" creationId="{E492D782-6F4F-98DB-B505-7F7FE31F43EA}"/>
          </ac:spMkLst>
        </pc:spChg>
        <pc:spChg chg="add mod">
          <ac:chgData name="Beth DeRose" userId="f8d3c98c-a741-4cce-9abf-f26700083b97" providerId="ADAL" clId="{1FD11119-C2A2-4F4D-9C59-1A09E370CD9A}" dt="2026-03-31T18:56:24.481" v="3353" actId="1076"/>
          <ac:spMkLst>
            <pc:docMk/>
            <pc:sldMk cId="1871454718" sldId="2608"/>
            <ac:spMk id="4" creationId="{8512B0B6-EDD6-77B7-A21F-FD535ED0E180}"/>
          </ac:spMkLst>
        </pc:spChg>
        <pc:spChg chg="add mod">
          <ac:chgData name="Beth DeRose" userId="f8d3c98c-a741-4cce-9abf-f26700083b97" providerId="ADAL" clId="{1FD11119-C2A2-4F4D-9C59-1A09E370CD9A}" dt="2026-03-31T18:56:19.466" v="3351"/>
          <ac:spMkLst>
            <pc:docMk/>
            <pc:sldMk cId="1871454718" sldId="2608"/>
            <ac:spMk id="5" creationId="{D9A0DCD5-C34B-6290-2711-725EDC2195E6}"/>
          </ac:spMkLst>
        </pc:spChg>
        <pc:picChg chg="add mod">
          <ac:chgData name="Beth DeRose" userId="f8d3c98c-a741-4cce-9abf-f26700083b97" providerId="ADAL" clId="{1FD11119-C2A2-4F4D-9C59-1A09E370CD9A}" dt="2026-03-31T18:58:57.623" v="3362" actId="1076"/>
          <ac:picMkLst>
            <pc:docMk/>
            <pc:sldMk cId="1871454718" sldId="2608"/>
            <ac:picMk id="6" creationId="{35BA7566-D17D-CC9C-4450-901B09D8A453}"/>
          </ac:picMkLst>
        </pc:picChg>
      </pc:sldChg>
      <pc:sldChg chg="addSp modSp add mod">
        <pc:chgData name="Beth DeRose" userId="f8d3c98c-a741-4cce-9abf-f26700083b97" providerId="ADAL" clId="{1FD11119-C2A2-4F4D-9C59-1A09E370CD9A}" dt="2026-03-31T19:18:23.443" v="3382"/>
        <pc:sldMkLst>
          <pc:docMk/>
          <pc:sldMk cId="3154681090" sldId="2609"/>
        </pc:sldMkLst>
        <pc:spChg chg="add mod">
          <ac:chgData name="Beth DeRose" userId="f8d3c98c-a741-4cce-9abf-f26700083b97" providerId="ADAL" clId="{1FD11119-C2A2-4F4D-9C59-1A09E370CD9A}" dt="2026-03-31T19:18:17.283" v="3381" actId="1076"/>
          <ac:spMkLst>
            <pc:docMk/>
            <pc:sldMk cId="3154681090" sldId="2609"/>
            <ac:spMk id="3" creationId="{2CB76194-F767-CC09-FF85-C79DCA8D94B6}"/>
          </ac:spMkLst>
        </pc:spChg>
        <pc:spChg chg="add mod">
          <ac:chgData name="Beth DeRose" userId="f8d3c98c-a741-4cce-9abf-f26700083b97" providerId="ADAL" clId="{1FD11119-C2A2-4F4D-9C59-1A09E370CD9A}" dt="2026-03-31T19:18:23.443" v="3382"/>
          <ac:spMkLst>
            <pc:docMk/>
            <pc:sldMk cId="3154681090" sldId="2609"/>
            <ac:spMk id="4" creationId="{8C16E748-CC22-4304-901B-6DDD32D2CE0E}"/>
          </ac:spMkLst>
        </pc:spChg>
        <pc:picChg chg="add mod">
          <ac:chgData name="Beth DeRose" userId="f8d3c98c-a741-4cce-9abf-f26700083b97" providerId="ADAL" clId="{1FD11119-C2A2-4F4D-9C59-1A09E370CD9A}" dt="2026-03-31T19:00:52.196" v="3374"/>
          <ac:picMkLst>
            <pc:docMk/>
            <pc:sldMk cId="3154681090" sldId="2609"/>
            <ac:picMk id="2" creationId="{A1E8B529-61C3-1D98-1654-4B89664AC5E6}"/>
          </ac:picMkLst>
        </pc:picChg>
      </pc:sldChg>
      <pc:sldChg chg="addSp modSp add mod">
        <pc:chgData name="Beth DeRose" userId="f8d3c98c-a741-4cce-9abf-f26700083b97" providerId="ADAL" clId="{1FD11119-C2A2-4F4D-9C59-1A09E370CD9A}" dt="2026-03-31T19:00:46.941" v="3373"/>
        <pc:sldMkLst>
          <pc:docMk/>
          <pc:sldMk cId="961914760" sldId="2610"/>
        </pc:sldMkLst>
        <pc:spChg chg="add mod">
          <ac:chgData name="Beth DeRose" userId="f8d3c98c-a741-4cce-9abf-f26700083b97" providerId="ADAL" clId="{1FD11119-C2A2-4F4D-9C59-1A09E370CD9A}" dt="2026-03-31T19:00:21.157" v="3370"/>
          <ac:spMkLst>
            <pc:docMk/>
            <pc:sldMk cId="961914760" sldId="2610"/>
            <ac:spMk id="2" creationId="{DB89A187-AD73-963F-FA4E-E8A335DB9F76}"/>
          </ac:spMkLst>
        </pc:spChg>
        <pc:picChg chg="add mod">
          <ac:chgData name="Beth DeRose" userId="f8d3c98c-a741-4cce-9abf-f26700083b97" providerId="ADAL" clId="{1FD11119-C2A2-4F4D-9C59-1A09E370CD9A}" dt="2026-03-31T19:00:36.296" v="3372" actId="1076"/>
          <ac:picMkLst>
            <pc:docMk/>
            <pc:sldMk cId="961914760" sldId="2610"/>
            <ac:picMk id="3" creationId="{BA0E4738-F926-3907-2CE6-F9412556292F}"/>
          </ac:picMkLst>
        </pc:picChg>
        <pc:picChg chg="add mod">
          <ac:chgData name="Beth DeRose" userId="f8d3c98c-a741-4cce-9abf-f26700083b97" providerId="ADAL" clId="{1FD11119-C2A2-4F4D-9C59-1A09E370CD9A}" dt="2026-03-31T19:00:46.941" v="3373"/>
          <ac:picMkLst>
            <pc:docMk/>
            <pc:sldMk cId="961914760" sldId="2610"/>
            <ac:picMk id="4" creationId="{7B0032D2-559F-38F0-CDF6-D8E833B0707D}"/>
          </ac:picMkLst>
        </pc:picChg>
      </pc:sldChg>
      <pc:sldChg chg="addSp modSp add mod">
        <pc:chgData name="Beth DeRose" userId="f8d3c98c-a741-4cce-9abf-f26700083b97" providerId="ADAL" clId="{1FD11119-C2A2-4F4D-9C59-1A09E370CD9A}" dt="2026-03-31T18:59:06.708" v="3364" actId="1076"/>
        <pc:sldMkLst>
          <pc:docMk/>
          <pc:sldMk cId="3077777383" sldId="2611"/>
        </pc:sldMkLst>
        <pc:spChg chg="add mod">
          <ac:chgData name="Beth DeRose" userId="f8d3c98c-a741-4cce-9abf-f26700083b97" providerId="ADAL" clId="{1FD11119-C2A2-4F4D-9C59-1A09E370CD9A}" dt="2026-03-31T18:58:16.206" v="3355" actId="1076"/>
          <ac:spMkLst>
            <pc:docMk/>
            <pc:sldMk cId="3077777383" sldId="2611"/>
            <ac:spMk id="2" creationId="{8436060E-4A9C-3558-14CB-244378646344}"/>
          </ac:spMkLst>
        </pc:spChg>
        <pc:spChg chg="add mod">
          <ac:chgData name="Beth DeRose" userId="f8d3c98c-a741-4cce-9abf-f26700083b97" providerId="ADAL" clId="{1FD11119-C2A2-4F4D-9C59-1A09E370CD9A}" dt="2026-03-31T18:58:21.921" v="3356"/>
          <ac:spMkLst>
            <pc:docMk/>
            <pc:sldMk cId="3077777383" sldId="2611"/>
            <ac:spMk id="3" creationId="{47E04684-D7F9-B31B-89D3-143D24869FD9}"/>
          </ac:spMkLst>
        </pc:spChg>
        <pc:spChg chg="add mod">
          <ac:chgData name="Beth DeRose" userId="f8d3c98c-a741-4cce-9abf-f26700083b97" providerId="ADAL" clId="{1FD11119-C2A2-4F4D-9C59-1A09E370CD9A}" dt="2026-03-31T18:58:43.829" v="3360" actId="1076"/>
          <ac:spMkLst>
            <pc:docMk/>
            <pc:sldMk cId="3077777383" sldId="2611"/>
            <ac:spMk id="4" creationId="{57E512A3-6CE0-5E53-10C2-3FA156275BFC}"/>
          </ac:spMkLst>
        </pc:spChg>
        <pc:spChg chg="add mod">
          <ac:chgData name="Beth DeRose" userId="f8d3c98c-a741-4cce-9abf-f26700083b97" providerId="ADAL" clId="{1FD11119-C2A2-4F4D-9C59-1A09E370CD9A}" dt="2026-03-31T18:58:39.192" v="3359" actId="1076"/>
          <ac:spMkLst>
            <pc:docMk/>
            <pc:sldMk cId="3077777383" sldId="2611"/>
            <ac:spMk id="5" creationId="{B8DF1B31-56DD-8B07-C6F4-F6F977DE9274}"/>
          </ac:spMkLst>
        </pc:spChg>
        <pc:picChg chg="add mod">
          <ac:chgData name="Beth DeRose" userId="f8d3c98c-a741-4cce-9abf-f26700083b97" providerId="ADAL" clId="{1FD11119-C2A2-4F4D-9C59-1A09E370CD9A}" dt="2026-03-31T18:59:06.708" v="3364" actId="1076"/>
          <ac:picMkLst>
            <pc:docMk/>
            <pc:sldMk cId="3077777383" sldId="2611"/>
            <ac:picMk id="6" creationId="{26E137BB-A8F8-D212-5FB7-315088640836}"/>
          </ac:picMkLst>
        </pc:picChg>
      </pc:sldChg>
      <pc:sldChg chg="addSp modSp add mod">
        <pc:chgData name="Beth DeRose" userId="f8d3c98c-a741-4cce-9abf-f26700083b97" providerId="ADAL" clId="{1FD11119-C2A2-4F4D-9C59-1A09E370CD9A}" dt="2026-03-31T19:18:48.013" v="3386" actId="1076"/>
        <pc:sldMkLst>
          <pc:docMk/>
          <pc:sldMk cId="1311935580" sldId="2612"/>
        </pc:sldMkLst>
        <pc:spChg chg="add mod">
          <ac:chgData name="Beth DeRose" userId="f8d3c98c-a741-4cce-9abf-f26700083b97" providerId="ADAL" clId="{1FD11119-C2A2-4F4D-9C59-1A09E370CD9A}" dt="2026-03-31T19:18:38.791" v="3384" actId="1076"/>
          <ac:spMkLst>
            <pc:docMk/>
            <pc:sldMk cId="1311935580" sldId="2612"/>
            <ac:spMk id="3" creationId="{59A8F512-3BA7-BC98-8C3D-D436FE839783}"/>
          </ac:spMkLst>
        </pc:spChg>
        <pc:spChg chg="add mod">
          <ac:chgData name="Beth DeRose" userId="f8d3c98c-a741-4cce-9abf-f26700083b97" providerId="ADAL" clId="{1FD11119-C2A2-4F4D-9C59-1A09E370CD9A}" dt="2026-03-31T19:18:48.013" v="3386" actId="1076"/>
          <ac:spMkLst>
            <pc:docMk/>
            <pc:sldMk cId="1311935580" sldId="2612"/>
            <ac:spMk id="4" creationId="{9E57039E-FCE5-E45E-E8B3-267F93D876E4}"/>
          </ac:spMkLst>
        </pc:spChg>
        <pc:picChg chg="add mod">
          <ac:chgData name="Beth DeRose" userId="f8d3c98c-a741-4cce-9abf-f26700083b97" providerId="ADAL" clId="{1FD11119-C2A2-4F4D-9C59-1A09E370CD9A}" dt="2026-03-31T19:00:55.874" v="3375"/>
          <ac:picMkLst>
            <pc:docMk/>
            <pc:sldMk cId="1311935580" sldId="2612"/>
            <ac:picMk id="2" creationId="{57E95935-868D-8D40-97E5-0FD944AFC39A}"/>
          </ac:picMkLst>
        </pc:picChg>
      </pc:sldChg>
      <pc:sldChg chg="addSp modSp add mod">
        <pc:chgData name="Beth DeRose" userId="f8d3c98c-a741-4cce-9abf-f26700083b97" providerId="ADAL" clId="{1FD11119-C2A2-4F4D-9C59-1A09E370CD9A}" dt="2026-03-31T19:19:09.229" v="3389"/>
        <pc:sldMkLst>
          <pc:docMk/>
          <pc:sldMk cId="1916422641" sldId="2613"/>
        </pc:sldMkLst>
        <pc:spChg chg="add mod">
          <ac:chgData name="Beth DeRose" userId="f8d3c98c-a741-4cce-9abf-f26700083b97" providerId="ADAL" clId="{1FD11119-C2A2-4F4D-9C59-1A09E370CD9A}" dt="2026-03-31T19:19:02.631" v="3388" actId="1076"/>
          <ac:spMkLst>
            <pc:docMk/>
            <pc:sldMk cId="1916422641" sldId="2613"/>
            <ac:spMk id="3" creationId="{DA808BE4-5111-9226-FF94-A9B22D8DAEEF}"/>
          </ac:spMkLst>
        </pc:spChg>
        <pc:spChg chg="add mod">
          <ac:chgData name="Beth DeRose" userId="f8d3c98c-a741-4cce-9abf-f26700083b97" providerId="ADAL" clId="{1FD11119-C2A2-4F4D-9C59-1A09E370CD9A}" dt="2026-03-31T19:19:09.229" v="3389"/>
          <ac:spMkLst>
            <pc:docMk/>
            <pc:sldMk cId="1916422641" sldId="2613"/>
            <ac:spMk id="4" creationId="{D7430C84-C6DE-B275-478B-F9741C842E13}"/>
          </ac:spMkLst>
        </pc:spChg>
        <pc:picChg chg="add mod">
          <ac:chgData name="Beth DeRose" userId="f8d3c98c-a741-4cce-9abf-f26700083b97" providerId="ADAL" clId="{1FD11119-C2A2-4F4D-9C59-1A09E370CD9A}" dt="2026-03-31T19:00:59.963" v="3376"/>
          <ac:picMkLst>
            <pc:docMk/>
            <pc:sldMk cId="1916422641" sldId="2613"/>
            <ac:picMk id="2" creationId="{6CA53127-D878-F531-0BDD-EBAB292D33B8}"/>
          </ac:picMkLst>
        </pc:picChg>
      </pc:sldChg>
      <pc:sldChg chg="addSp modSp add mod">
        <pc:chgData name="Beth DeRose" userId="f8d3c98c-a741-4cce-9abf-f26700083b97" providerId="ADAL" clId="{1FD11119-C2A2-4F4D-9C59-1A09E370CD9A}" dt="2026-03-31T19:19:41.469" v="3392"/>
        <pc:sldMkLst>
          <pc:docMk/>
          <pc:sldMk cId="3881592592" sldId="2614"/>
        </pc:sldMkLst>
        <pc:spChg chg="add mod">
          <ac:chgData name="Beth DeRose" userId="f8d3c98c-a741-4cce-9abf-f26700083b97" providerId="ADAL" clId="{1FD11119-C2A2-4F4D-9C59-1A09E370CD9A}" dt="2026-03-31T19:19:29.522" v="3391" actId="1076"/>
          <ac:spMkLst>
            <pc:docMk/>
            <pc:sldMk cId="3881592592" sldId="2614"/>
            <ac:spMk id="3" creationId="{4017C5B8-B4D6-EC85-DDAE-C455DB5305FF}"/>
          </ac:spMkLst>
        </pc:spChg>
        <pc:spChg chg="add mod">
          <ac:chgData name="Beth DeRose" userId="f8d3c98c-a741-4cce-9abf-f26700083b97" providerId="ADAL" clId="{1FD11119-C2A2-4F4D-9C59-1A09E370CD9A}" dt="2026-03-31T19:19:41.469" v="3392"/>
          <ac:spMkLst>
            <pc:docMk/>
            <pc:sldMk cId="3881592592" sldId="2614"/>
            <ac:spMk id="4" creationId="{58E2E358-84B2-95D6-25AD-99BA11A486EF}"/>
          </ac:spMkLst>
        </pc:spChg>
        <pc:picChg chg="add mod">
          <ac:chgData name="Beth DeRose" userId="f8d3c98c-a741-4cce-9abf-f26700083b97" providerId="ADAL" clId="{1FD11119-C2A2-4F4D-9C59-1A09E370CD9A}" dt="2026-03-31T19:01:04.114" v="3377"/>
          <ac:picMkLst>
            <pc:docMk/>
            <pc:sldMk cId="3881592592" sldId="2614"/>
            <ac:picMk id="2" creationId="{682468CF-DA16-47F9-3E8E-6C9567D60C90}"/>
          </ac:picMkLst>
        </pc:picChg>
      </pc:sldChg>
      <pc:sldChg chg="addSp modSp add mod">
        <pc:chgData name="Beth DeRose" userId="f8d3c98c-a741-4cce-9abf-f26700083b97" providerId="ADAL" clId="{1FD11119-C2A2-4F4D-9C59-1A09E370CD9A}" dt="2026-03-31T19:20:11.738" v="3397" actId="1076"/>
        <pc:sldMkLst>
          <pc:docMk/>
          <pc:sldMk cId="1010977482" sldId="2615"/>
        </pc:sldMkLst>
        <pc:spChg chg="add mod">
          <ac:chgData name="Beth DeRose" userId="f8d3c98c-a741-4cce-9abf-f26700083b97" providerId="ADAL" clId="{1FD11119-C2A2-4F4D-9C59-1A09E370CD9A}" dt="2026-03-31T19:20:02.022" v="3395" actId="14100"/>
          <ac:spMkLst>
            <pc:docMk/>
            <pc:sldMk cId="1010977482" sldId="2615"/>
            <ac:spMk id="3" creationId="{F09DA41C-6CBC-E7D9-751E-71BA5F23AC9B}"/>
          </ac:spMkLst>
        </pc:spChg>
        <pc:spChg chg="add mod">
          <ac:chgData name="Beth DeRose" userId="f8d3c98c-a741-4cce-9abf-f26700083b97" providerId="ADAL" clId="{1FD11119-C2A2-4F4D-9C59-1A09E370CD9A}" dt="2026-03-31T19:20:11.738" v="3397" actId="1076"/>
          <ac:spMkLst>
            <pc:docMk/>
            <pc:sldMk cId="1010977482" sldId="2615"/>
            <ac:spMk id="4" creationId="{6A0ECBD1-E593-7E67-C32A-245AE392B2D8}"/>
          </ac:spMkLst>
        </pc:spChg>
        <pc:picChg chg="add mod">
          <ac:chgData name="Beth DeRose" userId="f8d3c98c-a741-4cce-9abf-f26700083b97" providerId="ADAL" clId="{1FD11119-C2A2-4F4D-9C59-1A09E370CD9A}" dt="2026-03-31T19:01:07.577" v="3378"/>
          <ac:picMkLst>
            <pc:docMk/>
            <pc:sldMk cId="1010977482" sldId="2615"/>
            <ac:picMk id="2" creationId="{726D8BB8-5F32-4044-1720-5C7680AD5BFF}"/>
          </ac:picMkLst>
        </pc:picChg>
      </pc:sldChg>
      <pc:sldChg chg="addSp modSp add mod">
        <pc:chgData name="Beth DeRose" userId="f8d3c98c-a741-4cce-9abf-f26700083b97" providerId="ADAL" clId="{1FD11119-C2A2-4F4D-9C59-1A09E370CD9A}" dt="2026-03-31T19:20:42.027" v="3400" actId="1076"/>
        <pc:sldMkLst>
          <pc:docMk/>
          <pc:sldMk cId="115364302" sldId="2616"/>
        </pc:sldMkLst>
        <pc:spChg chg="add mod">
          <ac:chgData name="Beth DeRose" userId="f8d3c98c-a741-4cce-9abf-f26700083b97" providerId="ADAL" clId="{1FD11119-C2A2-4F4D-9C59-1A09E370CD9A}" dt="2026-03-31T19:20:28.332" v="3398"/>
          <ac:spMkLst>
            <pc:docMk/>
            <pc:sldMk cId="115364302" sldId="2616"/>
            <ac:spMk id="3" creationId="{FB51B055-C5AD-C853-BBB7-9CDEBB2EB8A1}"/>
          </ac:spMkLst>
        </pc:spChg>
        <pc:spChg chg="add mod">
          <ac:chgData name="Beth DeRose" userId="f8d3c98c-a741-4cce-9abf-f26700083b97" providerId="ADAL" clId="{1FD11119-C2A2-4F4D-9C59-1A09E370CD9A}" dt="2026-03-31T19:20:42.027" v="3400" actId="1076"/>
          <ac:spMkLst>
            <pc:docMk/>
            <pc:sldMk cId="115364302" sldId="2616"/>
            <ac:spMk id="4" creationId="{22E64D14-FD2C-EA12-00E3-4F436B151B8B}"/>
          </ac:spMkLst>
        </pc:spChg>
        <pc:picChg chg="add mod">
          <ac:chgData name="Beth DeRose" userId="f8d3c98c-a741-4cce-9abf-f26700083b97" providerId="ADAL" clId="{1FD11119-C2A2-4F4D-9C59-1A09E370CD9A}" dt="2026-03-31T19:01:11.592" v="3379"/>
          <ac:picMkLst>
            <pc:docMk/>
            <pc:sldMk cId="115364302" sldId="2616"/>
            <ac:picMk id="2" creationId="{AC4221D6-22CD-0140-924F-8037C4D901A2}"/>
          </ac:picMkLst>
        </pc:picChg>
      </pc:sldChg>
      <pc:sldMasterChg chg="delSldLayout">
        <pc:chgData name="Beth DeRose" userId="f8d3c98c-a741-4cce-9abf-f26700083b97" providerId="ADAL" clId="{1FD11119-C2A2-4F4D-9C59-1A09E370CD9A}" dt="2026-03-09T19:43:52.878" v="100" actId="2696"/>
        <pc:sldMasterMkLst>
          <pc:docMk/>
          <pc:sldMasterMk cId="2544189666" sldId="2147483725"/>
        </pc:sldMasterMkLst>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C606D1-FE33-427D-8EC7-BE79D92F211A}"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7DD139-7214-41EB-8D8F-FCE61C9A7E0D}">
      <dgm:prSet/>
      <dgm:spPr/>
      <dgm:t>
        <a:bodyPr/>
        <a:lstStyle/>
        <a:p>
          <a:r>
            <a:rPr lang="en-US" dirty="0"/>
            <a:t>Recognize the </a:t>
          </a:r>
          <a:r>
            <a:rPr lang="en-US" b="0" dirty="0"/>
            <a:t>signs early and act fast.</a:t>
          </a:r>
        </a:p>
      </dgm:t>
    </dgm:pt>
    <dgm:pt modelId="{E3585FDE-4402-4161-A625-7058F4950C3F}" type="parTrans" cxnId="{D1AC1CAE-009E-4441-ACC6-25DEBE2A979E}">
      <dgm:prSet/>
      <dgm:spPr/>
      <dgm:t>
        <a:bodyPr/>
        <a:lstStyle/>
        <a:p>
          <a:endParaRPr lang="en-US"/>
        </a:p>
      </dgm:t>
    </dgm:pt>
    <dgm:pt modelId="{DFE4A39A-EF87-4DC9-AD99-9A7DCF490DD7}" type="sibTrans" cxnId="{D1AC1CAE-009E-4441-ACC6-25DEBE2A979E}">
      <dgm:prSet/>
      <dgm:spPr/>
      <dgm:t>
        <a:bodyPr/>
        <a:lstStyle/>
        <a:p>
          <a:endParaRPr lang="en-US"/>
        </a:p>
      </dgm:t>
    </dgm:pt>
    <dgm:pt modelId="{1D829F8B-A377-4005-925D-C5B3ECDF4CA1}">
      <dgm:prSet/>
      <dgm:spPr/>
      <dgm:t>
        <a:bodyPr/>
        <a:lstStyle/>
        <a:p>
          <a:r>
            <a:rPr lang="en-US" b="0" dirty="0"/>
            <a:t>Call 911 + give naloxone + stay with the person.</a:t>
          </a:r>
        </a:p>
      </dgm:t>
    </dgm:pt>
    <dgm:pt modelId="{002D26C4-DCD1-470C-AB39-E131D1EB41A1}" type="parTrans" cxnId="{67E025FF-D384-44E8-A036-261C3B6AD712}">
      <dgm:prSet/>
      <dgm:spPr/>
      <dgm:t>
        <a:bodyPr/>
        <a:lstStyle/>
        <a:p>
          <a:endParaRPr lang="en-US"/>
        </a:p>
      </dgm:t>
    </dgm:pt>
    <dgm:pt modelId="{EB1F6271-C866-4390-9C03-0B435948D1E3}" type="sibTrans" cxnId="{67E025FF-D384-44E8-A036-261C3B6AD712}">
      <dgm:prSet/>
      <dgm:spPr/>
      <dgm:t>
        <a:bodyPr/>
        <a:lstStyle/>
        <a:p>
          <a:endParaRPr lang="en-US"/>
        </a:p>
      </dgm:t>
    </dgm:pt>
    <dgm:pt modelId="{FDFB0AC0-E550-49FC-818B-FE9E89DF9F42}">
      <dgm:prSet/>
      <dgm:spPr/>
      <dgm:t>
        <a:bodyPr/>
        <a:lstStyle/>
        <a:p>
          <a:r>
            <a:rPr lang="en-US" dirty="0"/>
            <a:t>Education and awareness save lives.</a:t>
          </a:r>
        </a:p>
      </dgm:t>
    </dgm:pt>
    <dgm:pt modelId="{0FA6495A-F3DA-49D2-B7AA-02E611DD3626}" type="parTrans" cxnId="{E4ACA1CD-F16B-4CDB-BAEE-D61B5D3CD752}">
      <dgm:prSet/>
      <dgm:spPr/>
      <dgm:t>
        <a:bodyPr/>
        <a:lstStyle/>
        <a:p>
          <a:endParaRPr lang="en-US"/>
        </a:p>
      </dgm:t>
    </dgm:pt>
    <dgm:pt modelId="{C1B3FE57-F38E-4CE3-88FE-2BADD3600DD9}" type="sibTrans" cxnId="{E4ACA1CD-F16B-4CDB-BAEE-D61B5D3CD752}">
      <dgm:prSet/>
      <dgm:spPr/>
      <dgm:t>
        <a:bodyPr/>
        <a:lstStyle/>
        <a:p>
          <a:endParaRPr lang="en-US"/>
        </a:p>
      </dgm:t>
    </dgm:pt>
    <dgm:pt modelId="{DFB00FC2-8D39-438F-8735-A0ED2BA0CC4D}" type="pres">
      <dgm:prSet presAssocID="{59C606D1-FE33-427D-8EC7-BE79D92F211A}" presName="root" presStyleCnt="0">
        <dgm:presLayoutVars>
          <dgm:dir/>
          <dgm:resizeHandles val="exact"/>
        </dgm:presLayoutVars>
      </dgm:prSet>
      <dgm:spPr/>
    </dgm:pt>
    <dgm:pt modelId="{6D706148-6B79-4BA3-982C-C2BA7A9AD05B}" type="pres">
      <dgm:prSet presAssocID="{BF7DD139-7214-41EB-8D8F-FCE61C9A7E0D}" presName="compNode" presStyleCnt="0"/>
      <dgm:spPr/>
    </dgm:pt>
    <dgm:pt modelId="{5C067CCC-C30E-4388-A491-C62A84D71DB7}" type="pres">
      <dgm:prSet presAssocID="{BF7DD139-7214-41EB-8D8F-FCE61C9A7E0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un"/>
        </a:ext>
      </dgm:extLst>
    </dgm:pt>
    <dgm:pt modelId="{F775AAD2-F74A-41CB-B184-AF658204DBD9}" type="pres">
      <dgm:prSet presAssocID="{BF7DD139-7214-41EB-8D8F-FCE61C9A7E0D}" presName="spaceRect" presStyleCnt="0"/>
      <dgm:spPr/>
    </dgm:pt>
    <dgm:pt modelId="{3E849DEA-692D-41C7-A332-E5ED38399BD4}" type="pres">
      <dgm:prSet presAssocID="{BF7DD139-7214-41EB-8D8F-FCE61C9A7E0D}" presName="textRect" presStyleLbl="revTx" presStyleIdx="0" presStyleCnt="3">
        <dgm:presLayoutVars>
          <dgm:chMax val="1"/>
          <dgm:chPref val="1"/>
        </dgm:presLayoutVars>
      </dgm:prSet>
      <dgm:spPr/>
    </dgm:pt>
    <dgm:pt modelId="{20A16835-BE71-4ADA-B8EB-8BAA40BED0AF}" type="pres">
      <dgm:prSet presAssocID="{DFE4A39A-EF87-4DC9-AD99-9A7DCF490DD7}" presName="sibTrans" presStyleCnt="0"/>
      <dgm:spPr/>
    </dgm:pt>
    <dgm:pt modelId="{EC8883E7-678C-487A-BE57-A5E207C7D8B0}" type="pres">
      <dgm:prSet presAssocID="{1D829F8B-A377-4005-925D-C5B3ECDF4CA1}" presName="compNode" presStyleCnt="0"/>
      <dgm:spPr/>
    </dgm:pt>
    <dgm:pt modelId="{D4FC9307-D8A6-422E-904C-E582EA884BC8}" type="pres">
      <dgm:prSet presAssocID="{1D829F8B-A377-4005-925D-C5B3ECDF4C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mbulance"/>
        </a:ext>
      </dgm:extLst>
    </dgm:pt>
    <dgm:pt modelId="{EBADDC8B-9110-4812-BD8D-4E00964DD2CD}" type="pres">
      <dgm:prSet presAssocID="{1D829F8B-A377-4005-925D-C5B3ECDF4CA1}" presName="spaceRect" presStyleCnt="0"/>
      <dgm:spPr/>
    </dgm:pt>
    <dgm:pt modelId="{977DB0C5-33A2-4F4B-931E-7499BC64CD8E}" type="pres">
      <dgm:prSet presAssocID="{1D829F8B-A377-4005-925D-C5B3ECDF4CA1}" presName="textRect" presStyleLbl="revTx" presStyleIdx="1" presStyleCnt="3">
        <dgm:presLayoutVars>
          <dgm:chMax val="1"/>
          <dgm:chPref val="1"/>
        </dgm:presLayoutVars>
      </dgm:prSet>
      <dgm:spPr/>
    </dgm:pt>
    <dgm:pt modelId="{8259EA5E-EFAD-4261-AF2A-A8219676639A}" type="pres">
      <dgm:prSet presAssocID="{EB1F6271-C866-4390-9C03-0B435948D1E3}" presName="sibTrans" presStyleCnt="0"/>
      <dgm:spPr/>
    </dgm:pt>
    <dgm:pt modelId="{7D2EF295-98CC-4781-A66F-7BE66E8132A4}" type="pres">
      <dgm:prSet presAssocID="{FDFB0AC0-E550-49FC-818B-FE9E89DF9F42}" presName="compNode" presStyleCnt="0"/>
      <dgm:spPr/>
    </dgm:pt>
    <dgm:pt modelId="{E380F2C2-F357-4C36-84AC-50D8C99737AF}" type="pres">
      <dgm:prSet presAssocID="{FDFB0AC0-E550-49FC-818B-FE9E89DF9F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7E1ECEAB-2D44-4903-87B1-33EAF0F562DA}" type="pres">
      <dgm:prSet presAssocID="{FDFB0AC0-E550-49FC-818B-FE9E89DF9F42}" presName="spaceRect" presStyleCnt="0"/>
      <dgm:spPr/>
    </dgm:pt>
    <dgm:pt modelId="{131C4816-F867-4C4B-9766-B0F4B4120107}" type="pres">
      <dgm:prSet presAssocID="{FDFB0AC0-E550-49FC-818B-FE9E89DF9F42}" presName="textRect" presStyleLbl="revTx" presStyleIdx="2" presStyleCnt="3">
        <dgm:presLayoutVars>
          <dgm:chMax val="1"/>
          <dgm:chPref val="1"/>
        </dgm:presLayoutVars>
      </dgm:prSet>
      <dgm:spPr/>
    </dgm:pt>
  </dgm:ptLst>
  <dgm:cxnLst>
    <dgm:cxn modelId="{651CE35E-1756-4DAA-A820-D038E32B487F}" type="presOf" srcId="{FDFB0AC0-E550-49FC-818B-FE9E89DF9F42}" destId="{131C4816-F867-4C4B-9766-B0F4B4120107}" srcOrd="0" destOrd="0" presId="urn:microsoft.com/office/officeart/2018/2/layout/IconLabelList"/>
    <dgm:cxn modelId="{D1AC1CAE-009E-4441-ACC6-25DEBE2A979E}" srcId="{59C606D1-FE33-427D-8EC7-BE79D92F211A}" destId="{BF7DD139-7214-41EB-8D8F-FCE61C9A7E0D}" srcOrd="0" destOrd="0" parTransId="{E3585FDE-4402-4161-A625-7058F4950C3F}" sibTransId="{DFE4A39A-EF87-4DC9-AD99-9A7DCF490DD7}"/>
    <dgm:cxn modelId="{8BC9C7BE-DE49-415A-8069-3B1843797114}" type="presOf" srcId="{BF7DD139-7214-41EB-8D8F-FCE61C9A7E0D}" destId="{3E849DEA-692D-41C7-A332-E5ED38399BD4}" srcOrd="0" destOrd="0" presId="urn:microsoft.com/office/officeart/2018/2/layout/IconLabelList"/>
    <dgm:cxn modelId="{E4ACA1CD-F16B-4CDB-BAEE-D61B5D3CD752}" srcId="{59C606D1-FE33-427D-8EC7-BE79D92F211A}" destId="{FDFB0AC0-E550-49FC-818B-FE9E89DF9F42}" srcOrd="2" destOrd="0" parTransId="{0FA6495A-F3DA-49D2-B7AA-02E611DD3626}" sibTransId="{C1B3FE57-F38E-4CE3-88FE-2BADD3600DD9}"/>
    <dgm:cxn modelId="{B30D78DC-D035-449E-BEE7-93B71EBA4586}" type="presOf" srcId="{1D829F8B-A377-4005-925D-C5B3ECDF4CA1}" destId="{977DB0C5-33A2-4F4B-931E-7499BC64CD8E}" srcOrd="0" destOrd="0" presId="urn:microsoft.com/office/officeart/2018/2/layout/IconLabelList"/>
    <dgm:cxn modelId="{62863FE5-A3AB-45D6-A1D6-29C1C033545F}" type="presOf" srcId="{59C606D1-FE33-427D-8EC7-BE79D92F211A}" destId="{DFB00FC2-8D39-438F-8735-A0ED2BA0CC4D}" srcOrd="0" destOrd="0" presId="urn:microsoft.com/office/officeart/2018/2/layout/IconLabelList"/>
    <dgm:cxn modelId="{67E025FF-D384-44E8-A036-261C3B6AD712}" srcId="{59C606D1-FE33-427D-8EC7-BE79D92F211A}" destId="{1D829F8B-A377-4005-925D-C5B3ECDF4CA1}" srcOrd="1" destOrd="0" parTransId="{002D26C4-DCD1-470C-AB39-E131D1EB41A1}" sibTransId="{EB1F6271-C866-4390-9C03-0B435948D1E3}"/>
    <dgm:cxn modelId="{A2CDADA3-947D-4BE9-BA18-A0E6A40F5716}" type="presParOf" srcId="{DFB00FC2-8D39-438F-8735-A0ED2BA0CC4D}" destId="{6D706148-6B79-4BA3-982C-C2BA7A9AD05B}" srcOrd="0" destOrd="0" presId="urn:microsoft.com/office/officeart/2018/2/layout/IconLabelList"/>
    <dgm:cxn modelId="{76158292-0DBA-481E-AE9B-E3F67B04D68D}" type="presParOf" srcId="{6D706148-6B79-4BA3-982C-C2BA7A9AD05B}" destId="{5C067CCC-C30E-4388-A491-C62A84D71DB7}" srcOrd="0" destOrd="0" presId="urn:microsoft.com/office/officeart/2018/2/layout/IconLabelList"/>
    <dgm:cxn modelId="{CDA44569-9A90-4502-8058-6D39A76500F9}" type="presParOf" srcId="{6D706148-6B79-4BA3-982C-C2BA7A9AD05B}" destId="{F775AAD2-F74A-41CB-B184-AF658204DBD9}" srcOrd="1" destOrd="0" presId="urn:microsoft.com/office/officeart/2018/2/layout/IconLabelList"/>
    <dgm:cxn modelId="{18359299-19CF-459D-A522-D3E07FEB54E6}" type="presParOf" srcId="{6D706148-6B79-4BA3-982C-C2BA7A9AD05B}" destId="{3E849DEA-692D-41C7-A332-E5ED38399BD4}" srcOrd="2" destOrd="0" presId="urn:microsoft.com/office/officeart/2018/2/layout/IconLabelList"/>
    <dgm:cxn modelId="{15FDD5ED-DA80-46E9-A56B-2A55D02C6BE3}" type="presParOf" srcId="{DFB00FC2-8D39-438F-8735-A0ED2BA0CC4D}" destId="{20A16835-BE71-4ADA-B8EB-8BAA40BED0AF}" srcOrd="1" destOrd="0" presId="urn:microsoft.com/office/officeart/2018/2/layout/IconLabelList"/>
    <dgm:cxn modelId="{1D3FB69D-5C47-4BEE-906E-506C6EC25F36}" type="presParOf" srcId="{DFB00FC2-8D39-438F-8735-A0ED2BA0CC4D}" destId="{EC8883E7-678C-487A-BE57-A5E207C7D8B0}" srcOrd="2" destOrd="0" presId="urn:microsoft.com/office/officeart/2018/2/layout/IconLabelList"/>
    <dgm:cxn modelId="{99EA323C-6FBE-45E2-8836-E51E9357B391}" type="presParOf" srcId="{EC8883E7-678C-487A-BE57-A5E207C7D8B0}" destId="{D4FC9307-D8A6-422E-904C-E582EA884BC8}" srcOrd="0" destOrd="0" presId="urn:microsoft.com/office/officeart/2018/2/layout/IconLabelList"/>
    <dgm:cxn modelId="{69745DB9-4A31-49BD-96C3-B4C546D10CBA}" type="presParOf" srcId="{EC8883E7-678C-487A-BE57-A5E207C7D8B0}" destId="{EBADDC8B-9110-4812-BD8D-4E00964DD2CD}" srcOrd="1" destOrd="0" presId="urn:microsoft.com/office/officeart/2018/2/layout/IconLabelList"/>
    <dgm:cxn modelId="{F9180D3B-2C8E-4001-9990-707A19858D6D}" type="presParOf" srcId="{EC8883E7-678C-487A-BE57-A5E207C7D8B0}" destId="{977DB0C5-33A2-4F4B-931E-7499BC64CD8E}" srcOrd="2" destOrd="0" presId="urn:microsoft.com/office/officeart/2018/2/layout/IconLabelList"/>
    <dgm:cxn modelId="{10D6970F-CF90-4BC5-B63C-C3FD739F2819}" type="presParOf" srcId="{DFB00FC2-8D39-438F-8735-A0ED2BA0CC4D}" destId="{8259EA5E-EFAD-4261-AF2A-A8219676639A}" srcOrd="3" destOrd="0" presId="urn:microsoft.com/office/officeart/2018/2/layout/IconLabelList"/>
    <dgm:cxn modelId="{C882D76D-E1E8-4DCF-9345-E67809EDEAE0}" type="presParOf" srcId="{DFB00FC2-8D39-438F-8735-A0ED2BA0CC4D}" destId="{7D2EF295-98CC-4781-A66F-7BE66E8132A4}" srcOrd="4" destOrd="0" presId="urn:microsoft.com/office/officeart/2018/2/layout/IconLabelList"/>
    <dgm:cxn modelId="{741F8846-87E1-434C-851C-087A57C7C4CE}" type="presParOf" srcId="{7D2EF295-98CC-4781-A66F-7BE66E8132A4}" destId="{E380F2C2-F357-4C36-84AC-50D8C99737AF}" srcOrd="0" destOrd="0" presId="urn:microsoft.com/office/officeart/2018/2/layout/IconLabelList"/>
    <dgm:cxn modelId="{799709AE-7653-4286-BA3E-664109B800D2}" type="presParOf" srcId="{7D2EF295-98CC-4781-A66F-7BE66E8132A4}" destId="{7E1ECEAB-2D44-4903-87B1-33EAF0F562DA}" srcOrd="1" destOrd="0" presId="urn:microsoft.com/office/officeart/2018/2/layout/IconLabelList"/>
    <dgm:cxn modelId="{26E56D90-4BC1-4669-8AF1-0D9EB269B9F4}" type="presParOf" srcId="{7D2EF295-98CC-4781-A66F-7BE66E8132A4}" destId="{131C4816-F867-4C4B-9766-B0F4B412010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67CCC-C30E-4388-A491-C62A84D71DB7}">
      <dsp:nvSpPr>
        <dsp:cNvPr id="0" name=""/>
        <dsp:cNvSpPr/>
      </dsp:nvSpPr>
      <dsp:spPr>
        <a:xfrm>
          <a:off x="880822" y="602250"/>
          <a:ext cx="1435205" cy="14352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849DEA-692D-41C7-A332-E5ED38399BD4}">
      <dsp:nvSpPr>
        <dsp:cNvPr id="0" name=""/>
        <dsp:cNvSpPr/>
      </dsp:nvSpPr>
      <dsp:spPr>
        <a:xfrm>
          <a:off x="3752" y="2417899"/>
          <a:ext cx="31893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dirty="0"/>
            <a:t>Recognize the </a:t>
          </a:r>
          <a:r>
            <a:rPr lang="en-US" sz="2300" b="0" kern="1200" dirty="0"/>
            <a:t>signs early and act fast.</a:t>
          </a:r>
        </a:p>
      </dsp:txBody>
      <dsp:txXfrm>
        <a:off x="3752" y="2417899"/>
        <a:ext cx="3189345" cy="720000"/>
      </dsp:txXfrm>
    </dsp:sp>
    <dsp:sp modelId="{D4FC9307-D8A6-422E-904C-E582EA884BC8}">
      <dsp:nvSpPr>
        <dsp:cNvPr id="0" name=""/>
        <dsp:cNvSpPr/>
      </dsp:nvSpPr>
      <dsp:spPr>
        <a:xfrm>
          <a:off x="4628303" y="602250"/>
          <a:ext cx="1435205" cy="14352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7DB0C5-33A2-4F4B-931E-7499BC64CD8E}">
      <dsp:nvSpPr>
        <dsp:cNvPr id="0" name=""/>
        <dsp:cNvSpPr/>
      </dsp:nvSpPr>
      <dsp:spPr>
        <a:xfrm>
          <a:off x="3751233" y="2417899"/>
          <a:ext cx="31893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b="0" kern="1200" dirty="0"/>
            <a:t>Call 911 + give naloxone + stay with the person.</a:t>
          </a:r>
        </a:p>
      </dsp:txBody>
      <dsp:txXfrm>
        <a:off x="3751233" y="2417899"/>
        <a:ext cx="3189345" cy="720000"/>
      </dsp:txXfrm>
    </dsp:sp>
    <dsp:sp modelId="{E380F2C2-F357-4C36-84AC-50D8C99737AF}">
      <dsp:nvSpPr>
        <dsp:cNvPr id="0" name=""/>
        <dsp:cNvSpPr/>
      </dsp:nvSpPr>
      <dsp:spPr>
        <a:xfrm>
          <a:off x="8375784" y="602250"/>
          <a:ext cx="1435205" cy="14352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1C4816-F867-4C4B-9766-B0F4B4120107}">
      <dsp:nvSpPr>
        <dsp:cNvPr id="0" name=""/>
        <dsp:cNvSpPr/>
      </dsp:nvSpPr>
      <dsp:spPr>
        <a:xfrm>
          <a:off x="7498714" y="2417899"/>
          <a:ext cx="318934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Education and awareness save lives.</a:t>
          </a:r>
        </a:p>
      </dsp:txBody>
      <dsp:txXfrm>
        <a:off x="7498714" y="2417899"/>
        <a:ext cx="3189345"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BC3FD-18A4-449F-B6ED-CF881B4E5706}" type="datetimeFigureOut">
              <a:rPr lang="en-US" smtClean="0"/>
              <a:t>3/31/2026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2FC606-2494-4E98-8D1A-F068CBD9218A}" type="slidenum">
              <a:rPr lang="en-US" smtClean="0"/>
              <a:t>‹#›</a:t>
            </a:fld>
            <a:endParaRPr lang="en-US" dirty="0"/>
          </a:p>
        </p:txBody>
      </p:sp>
    </p:spTree>
    <p:extLst>
      <p:ext uri="{BB962C8B-B14F-4D97-AF65-F5344CB8AC3E}">
        <p14:creationId xmlns:p14="http://schemas.microsoft.com/office/powerpoint/2010/main" val="3769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6FE2C-D9D0-922C-AE94-30230E2ADC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02BAC-5836-3158-326B-B58B20619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0D86C-5252-92FD-7F60-C973B4C94B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A4A4A-AB57-E649-82E6-B17E39A54464}"/>
              </a:ext>
            </a:extLst>
          </p:cNvPr>
          <p:cNvSpPr>
            <a:spLocks noGrp="1"/>
          </p:cNvSpPr>
          <p:nvPr>
            <p:ph type="sldNum" sz="quarter" idx="5"/>
          </p:nvPr>
        </p:nvSpPr>
        <p:spPr/>
        <p:txBody>
          <a:bodyPr/>
          <a:lstStyle/>
          <a:p>
            <a:fld id="{802FC606-2494-4E98-8D1A-F068CBD9218A}" type="slidenum">
              <a:rPr lang="en-US" smtClean="0"/>
              <a:t>1</a:t>
            </a:fld>
            <a:endParaRPr lang="en-US" dirty="0"/>
          </a:p>
        </p:txBody>
      </p:sp>
    </p:spTree>
    <p:extLst>
      <p:ext uri="{BB962C8B-B14F-4D97-AF65-F5344CB8AC3E}">
        <p14:creationId xmlns:p14="http://schemas.microsoft.com/office/powerpoint/2010/main" val="260504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33D37-D4FE-3DD6-8A32-2DE1BB091D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7E044-F1D3-2E24-4012-74750BDEE4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E199B8-DAEB-683B-AC2A-FD888F7F6090}"/>
              </a:ext>
            </a:extLst>
          </p:cNvPr>
          <p:cNvSpPr>
            <a:spLocks noGrp="1"/>
          </p:cNvSpPr>
          <p:nvPr>
            <p:ph type="body" idx="1"/>
          </p:nvPr>
        </p:nvSpPr>
        <p:spPr/>
        <p:txBody>
          <a:bodyPr/>
          <a:lstStyle/>
          <a:p>
            <a:r>
              <a:rPr lang="en-US" dirty="0"/>
              <a:t>Since launching in 2021, the Michigan CCBHC Demonstration has demonstrated significant progress in expanding access to behavioral health services and improving care integration throughout the state. All surveyed CCBHCs reported increased access to services and broader populations served, reflecting success in the initiative’s universal access framework. Many organizations reported increased staffing capacity and improvements in workforce retention, supporting sustained care quality and broadened service reach. Enhanced collaboration across community partners has also emerged as a major achievement, with stronger relationships forming among schools, courts, law enforcement agencies, veteran-support networks, and primary care providers. These partnerships are essential for seamless care transitions and building a system that supports individuals across environments. Improvements in data collection and analytics have contributed to more informed clinical decision-making and targeted quality-improvement initiatives. Despite these successes, challenges remain, including staffing shortages, financial billing complexities, administrative burdens, and data reporting requirements. Understanding these successes and challenges helps staff remain grounded in the broader system context and encourages continual attention to quality, compliance, and coordination expectations within the demonstration.</a:t>
            </a:r>
          </a:p>
        </p:txBody>
      </p:sp>
      <p:sp>
        <p:nvSpPr>
          <p:cNvPr id="4" name="Slide Number Placeholder 3">
            <a:extLst>
              <a:ext uri="{FF2B5EF4-FFF2-40B4-BE49-F238E27FC236}">
                <a16:creationId xmlns:a16="http://schemas.microsoft.com/office/drawing/2014/main" id="{235158A9-84E8-9911-70F8-B7D9DC90A2FC}"/>
              </a:ext>
            </a:extLst>
          </p:cNvPr>
          <p:cNvSpPr>
            <a:spLocks noGrp="1"/>
          </p:cNvSpPr>
          <p:nvPr>
            <p:ph type="sldNum" sz="quarter" idx="5"/>
          </p:nvPr>
        </p:nvSpPr>
        <p:spPr/>
        <p:txBody>
          <a:bodyPr/>
          <a:lstStyle/>
          <a:p>
            <a:fld id="{802FC606-2494-4E98-8D1A-F068CBD9218A}" type="slidenum">
              <a:rPr lang="en-US" smtClean="0"/>
              <a:t>17</a:t>
            </a:fld>
            <a:endParaRPr lang="en-US" dirty="0"/>
          </a:p>
        </p:txBody>
      </p:sp>
    </p:spTree>
    <p:extLst>
      <p:ext uri="{BB962C8B-B14F-4D97-AF65-F5344CB8AC3E}">
        <p14:creationId xmlns:p14="http://schemas.microsoft.com/office/powerpoint/2010/main" val="298403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DD16C-F728-080C-8A2F-203F33ABA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25888-FABD-25BA-219E-68417BCE0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8EBBF5-F9A3-38BD-E64E-E492DF3A0278}"/>
              </a:ext>
            </a:extLst>
          </p:cNvPr>
          <p:cNvSpPr>
            <a:spLocks noGrp="1"/>
          </p:cNvSpPr>
          <p:nvPr>
            <p:ph type="body" idx="1"/>
          </p:nvPr>
        </p:nvSpPr>
        <p:spPr/>
        <p:txBody>
          <a:bodyPr/>
          <a:lstStyle/>
          <a:p>
            <a:r>
              <a:rPr lang="en-US" dirty="0"/>
              <a:t>Staff working with CCBHC-eligible members play a key role in ensuring the success of Michigan’s demonstration by adhering to program standards, delivering person-centered care, and promoting effective service coordination. Personnel are expected to facilitate timely intake and assessment processes, ensuring that individuals receive prompt screening and connection to appropriate services. Effective care coordination is essential, requiring staff to collaborate across service lines, communicate with designated collaborating organizations (DCOs), and maintain accurate and complete documentation. Staff must also engage in person- and family-centered treatment planning, supporting individuals in setting meaningful goals and navigating available care options. Maintaining compliance with reporting, encounter documentation, and quality-improvement protocols is essential for sustaining program funding and meeting CMS and MDHHS requirements. Staff should stay informed about evolving program policies, including updates announced in the Michigan CCBHC Demonstration Handbook, which is reviewed quarterly. By understanding their responsibilities and consistently implementing best practices in behavioral health service delivery, staff help uphold the integrity of the CCBHC model and contribute to improved health outcomes for Michigan communities.</a:t>
            </a:r>
          </a:p>
        </p:txBody>
      </p:sp>
      <p:sp>
        <p:nvSpPr>
          <p:cNvPr id="4" name="Slide Number Placeholder 3">
            <a:extLst>
              <a:ext uri="{FF2B5EF4-FFF2-40B4-BE49-F238E27FC236}">
                <a16:creationId xmlns:a16="http://schemas.microsoft.com/office/drawing/2014/main" id="{516C13DD-97E3-0C7D-C6C6-C97BDEEA7540}"/>
              </a:ext>
            </a:extLst>
          </p:cNvPr>
          <p:cNvSpPr>
            <a:spLocks noGrp="1"/>
          </p:cNvSpPr>
          <p:nvPr>
            <p:ph type="sldNum" sz="quarter" idx="5"/>
          </p:nvPr>
        </p:nvSpPr>
        <p:spPr/>
        <p:txBody>
          <a:bodyPr/>
          <a:lstStyle/>
          <a:p>
            <a:fld id="{802FC606-2494-4E98-8D1A-F068CBD9218A}" type="slidenum">
              <a:rPr lang="en-US" smtClean="0"/>
              <a:t>18</a:t>
            </a:fld>
            <a:endParaRPr lang="en-US" dirty="0"/>
          </a:p>
        </p:txBody>
      </p:sp>
    </p:spTree>
    <p:extLst>
      <p:ext uri="{BB962C8B-B14F-4D97-AF65-F5344CB8AC3E}">
        <p14:creationId xmlns:p14="http://schemas.microsoft.com/office/powerpoint/2010/main" val="383888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AI-generated content may be incorrect.
---
</a:t>
            </a:r>
          </a:p>
        </p:txBody>
      </p:sp>
      <p:sp>
        <p:nvSpPr>
          <p:cNvPr id="4" name="Slide Number Placeholder 3"/>
          <p:cNvSpPr>
            <a:spLocks noGrp="1"/>
          </p:cNvSpPr>
          <p:nvPr>
            <p:ph type="sldNum" sz="quarter" idx="5"/>
          </p:nvPr>
        </p:nvSpPr>
        <p:spPr/>
        <p:txBody>
          <a:bodyPr/>
          <a:lstStyle/>
          <a:p>
            <a:fld id="{38EFF46E-6B43-41F9-9272-B566D03A251C}" type="slidenum">
              <a:rPr lang="en-US" smtClean="0"/>
              <a:t>2</a:t>
            </a:fld>
            <a:endParaRPr lang="en-US" dirty="0"/>
          </a:p>
        </p:txBody>
      </p:sp>
    </p:spTree>
    <p:extLst>
      <p:ext uri="{BB962C8B-B14F-4D97-AF65-F5344CB8AC3E}">
        <p14:creationId xmlns:p14="http://schemas.microsoft.com/office/powerpoint/2010/main" val="286543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2FC606-2494-4E98-8D1A-F068CBD9218A}" type="slidenum">
              <a:rPr lang="en-US" smtClean="0"/>
              <a:t>4</a:t>
            </a:fld>
            <a:endParaRPr lang="en-US" dirty="0"/>
          </a:p>
        </p:txBody>
      </p:sp>
    </p:spTree>
    <p:extLst>
      <p:ext uri="{BB962C8B-B14F-4D97-AF65-F5344CB8AC3E}">
        <p14:creationId xmlns:p14="http://schemas.microsoft.com/office/powerpoint/2010/main" val="391544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references information from the following file: https://bhealthintegration.com/wp-content/uploads/2023/09/MI-CCBHC-Demonstration-Overview.pdf,https://cmham.org/ccbhc/
The Certified Community Behavioral Health Clinic (CCBHC) Demonstration Project in Michigan represents a statewide initiative designed to expand access to comprehensive mental health and substance use disorder (SUD) services. Michigan was approved as a CCBHC Demonstration state by CMS in 2020, launching its program on October 1, 2021, with the goal of transforming the public behavioral health system. Under this model, CCBHCs must deliver coordinated, person-centered clinical and support services to all individuals regardless of insurance status, residency, or ability to pay. This universal access is central to the initiative’s mission to reduce barriers and provide consistent, high-quality behavioral health care across the state. The demonstration emphasizes integrated care spanning mental health, SUD treatment, crisis services, primary care screening, case management, rehabilitation, and support for veterans. For staff working with CCBHC-eligible members, understanding these foundational principles—universal access, comprehensive services, and cross-system coordination—is critical for ensuring consistent and informed client support. The project aims to strengthen infrastructure and workforce capacity while adopting data-informed practices to improve outcomes. Early statewide feedback shows expanded access, growth in service populations, and stronger cross-sector partnerships with schools, courts, law enforcement, and veteran-support networks. The initiative also supports the modernization of health information technology and encourages real-time collaboration with designated collaborating organizations (DCOs). As Michigan continues to update and scale its CCBHC model, staff will play a pivotal role in ensuring smooth operations through effective documentation, adherence to program requirements, and the provision of empathic, evidence-based support to individuals and families seeking behavioral health services.</a:t>
            </a:r>
          </a:p>
        </p:txBody>
      </p:sp>
      <p:sp>
        <p:nvSpPr>
          <p:cNvPr id="4" name="Slide Number Placeholder 3"/>
          <p:cNvSpPr>
            <a:spLocks noGrp="1"/>
          </p:cNvSpPr>
          <p:nvPr>
            <p:ph type="sldNum" sz="quarter" idx="5"/>
          </p:nvPr>
        </p:nvSpPr>
        <p:spPr/>
        <p:txBody>
          <a:bodyPr/>
          <a:lstStyle/>
          <a:p>
            <a:fld id="{802FC606-2494-4E98-8D1A-F068CBD9218A}" type="slidenum">
              <a:rPr lang="en-US" smtClean="0"/>
              <a:t>11</a:t>
            </a:fld>
            <a:endParaRPr lang="en-US" dirty="0"/>
          </a:p>
        </p:txBody>
      </p:sp>
    </p:spTree>
    <p:extLst>
      <p:ext uri="{BB962C8B-B14F-4D97-AF65-F5344CB8AC3E}">
        <p14:creationId xmlns:p14="http://schemas.microsoft.com/office/powerpoint/2010/main" val="3648122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A14BE-DB46-855A-8378-7ECCFDB73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1563F7-2DF3-CD75-8325-706B3CB0E3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ACEB71-AB5F-7C95-B8F5-0AAA96380421}"/>
              </a:ext>
            </a:extLst>
          </p:cNvPr>
          <p:cNvSpPr>
            <a:spLocks noGrp="1"/>
          </p:cNvSpPr>
          <p:nvPr>
            <p:ph type="body" idx="1"/>
          </p:nvPr>
        </p:nvSpPr>
        <p:spPr/>
        <p:txBody>
          <a:bodyPr/>
          <a:lstStyle/>
          <a:p>
            <a:r>
              <a:rPr lang="en-US" dirty="0"/>
              <a:t>This slide references information from the following file: https://bhealthintegration.com/wp-content/uploads/2023/09/MI-CCBHC-Demonstration-Overview.pdf,https://cmham.org/ccbhc/
The Certified Community Behavioral Health Clinic (CCBHC) Demonstration Project in Michigan represents a statewide initiative designed to expand access to comprehensive mental health and substance use disorder (SUD) services. Michigan was approved as a CCBHC Demonstration state by CMS in 2020, launching its program on October 1, 2021, with the goal of transforming the public behavioral health system. Under this model, CCBHCs must deliver coordinated, person-centered clinical and support services to all individuals regardless of insurance status, residency, or ability to pay. This universal access is central to the initiative’s mission to reduce barriers and provide consistent, high-quality behavioral health care across the state. The demonstration emphasizes integrated care spanning mental health, SUD treatment, crisis services, primary care screening, case management, rehabilitation, and support for veterans. For staff working with CCBHC-eligible members, understanding these foundational principles—universal access, comprehensive services, and cross-system coordination—is critical for ensuring consistent and informed client support. The project aims to strengthen infrastructure and workforce capacity while adopting data-informed practices to improve outcomes. Early statewide feedback shows expanded access, growth in service populations, and stronger cross-sector partnerships with schools, courts, law enforcement, and veteran-support networks. The initiative also supports the modernization of health information technology and encourages real-time collaboration with designated collaborating organizations (DCOs). As Michigan continues to update and scale its CCBHC model, staff will play a pivotal role in ensuring smooth operations through effective documentation, adherence to program requirements, and the provision of empathic, evidence-based support to individuals and families seeking behavioral health services.</a:t>
            </a:r>
          </a:p>
        </p:txBody>
      </p:sp>
      <p:sp>
        <p:nvSpPr>
          <p:cNvPr id="4" name="Slide Number Placeholder 3">
            <a:extLst>
              <a:ext uri="{FF2B5EF4-FFF2-40B4-BE49-F238E27FC236}">
                <a16:creationId xmlns:a16="http://schemas.microsoft.com/office/drawing/2014/main" id="{1100D992-AF7B-A253-EFD2-1B760494BD9E}"/>
              </a:ext>
            </a:extLst>
          </p:cNvPr>
          <p:cNvSpPr>
            <a:spLocks noGrp="1"/>
          </p:cNvSpPr>
          <p:nvPr>
            <p:ph type="sldNum" sz="quarter" idx="5"/>
          </p:nvPr>
        </p:nvSpPr>
        <p:spPr/>
        <p:txBody>
          <a:bodyPr/>
          <a:lstStyle/>
          <a:p>
            <a:fld id="{802FC606-2494-4E98-8D1A-F068CBD9218A}" type="slidenum">
              <a:rPr lang="en-US" smtClean="0"/>
              <a:t>12</a:t>
            </a:fld>
            <a:endParaRPr lang="en-US" dirty="0"/>
          </a:p>
        </p:txBody>
      </p:sp>
    </p:spTree>
    <p:extLst>
      <p:ext uri="{BB962C8B-B14F-4D97-AF65-F5344CB8AC3E}">
        <p14:creationId xmlns:p14="http://schemas.microsoft.com/office/powerpoint/2010/main" val="57008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D7AA0-5740-1787-B799-24FFD1BF5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2132D-CCA1-41F0-73ED-1C36E6F39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53715-F21D-9F9C-EDE4-ED6982BE9FC2}"/>
              </a:ext>
            </a:extLst>
          </p:cNvPr>
          <p:cNvSpPr>
            <a:spLocks noGrp="1"/>
          </p:cNvSpPr>
          <p:nvPr>
            <p:ph type="body" idx="1"/>
          </p:nvPr>
        </p:nvSpPr>
        <p:spPr/>
        <p:txBody>
          <a:bodyPr/>
          <a:lstStyle/>
          <a:p>
            <a:r>
              <a:rPr lang="en-US" dirty="0"/>
              <a:t>This slide references information from the following file: https://bhealthintegration.com/wp-content/uploads/2023/09/MI-CCBHC-Demonstration-Overview.pdf,https://cmham.org/ccbhc/
The Certified Community Behavioral Health Clinic (CCBHC) Demonstration Project in Michigan represents a statewide initiative designed to expand access to comprehensive mental health and substance use disorder (SUD) services. Michigan was approved as a CCBHC Demonstration state by CMS in 2020, launching its program on October 1, 2021, with the goal of transforming the public behavioral health system. Under this model, CCBHCs must deliver coordinated, person-centered clinical and support services to all individuals regardless of insurance status, residency, or ability to pay. This universal access is central to the initiative’s mission to reduce barriers and provide consistent, high-quality behavioral health care across the state. The demonstration emphasizes integrated care spanning mental health, SUD treatment, crisis services, primary care screening, case management, rehabilitation, and support for veterans. For staff working with CCBHC-eligible members, understanding these foundational principles—universal access, comprehensive services, and cross-system coordination—is critical for ensuring consistent and informed client support. The project aims to strengthen infrastructure and workforce capacity while adopting data-informed practices to improve outcomes. Early statewide feedback shows expanded access, growth in service populations, and stronger cross-sector partnerships with schools, courts, law enforcement, and veteran-support networks. The initiative also supports the modernization of health information technology and encourages real-time collaboration with designated collaborating organizations (DCOs). As Michigan continues to update and scale its CCBHC model, staff will play a pivotal role in ensuring smooth operations through effective documentation, adherence to program requirements, and the provision of empathic, evidence-based support to individuals and families seeking behavioral health services.</a:t>
            </a:r>
          </a:p>
        </p:txBody>
      </p:sp>
      <p:sp>
        <p:nvSpPr>
          <p:cNvPr id="4" name="Slide Number Placeholder 3">
            <a:extLst>
              <a:ext uri="{FF2B5EF4-FFF2-40B4-BE49-F238E27FC236}">
                <a16:creationId xmlns:a16="http://schemas.microsoft.com/office/drawing/2014/main" id="{82E34AFA-D3FA-4127-EC7C-E9794D28C3D8}"/>
              </a:ext>
            </a:extLst>
          </p:cNvPr>
          <p:cNvSpPr>
            <a:spLocks noGrp="1"/>
          </p:cNvSpPr>
          <p:nvPr>
            <p:ph type="sldNum" sz="quarter" idx="5"/>
          </p:nvPr>
        </p:nvSpPr>
        <p:spPr/>
        <p:txBody>
          <a:bodyPr/>
          <a:lstStyle/>
          <a:p>
            <a:fld id="{802FC606-2494-4E98-8D1A-F068CBD9218A}" type="slidenum">
              <a:rPr lang="en-US" smtClean="0"/>
              <a:t>13</a:t>
            </a:fld>
            <a:endParaRPr lang="en-US" dirty="0"/>
          </a:p>
        </p:txBody>
      </p:sp>
    </p:spTree>
    <p:extLst>
      <p:ext uri="{BB962C8B-B14F-4D97-AF65-F5344CB8AC3E}">
        <p14:creationId xmlns:p14="http://schemas.microsoft.com/office/powerpoint/2010/main" val="99393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primary purpose of Michigan’s CCBHC Demonstration is to build a behavioral health system capable of meeting the diverse and complex needs of Michiganders through timely, equitable, and coordinated care. A central goal is eliminating barriers to behavioral health services by ensuring that every individual—regardless of age, payer type, diagnosis, or residence—can receive screening and be connected to appropriate services. This includes expanding availability of crisis services, reducing wait times, and providing consistent access across regions. Another fundamental objective is integrating mental health, substance use treatment, physical healthcare screening, case management, and social supports under one unified care model. CCBHCs are expected to deliver nine core services, enhancing continuity across crisis intervention, assessment, planning, outpatient care, psychiatric rehabilitation, peer support, and specialized services for veterans. The demonstration aims to strengthen system capacity by increasing staffing levels, improving staff retention, and building partnerships with community organizations including schools, courts, law enforcement, and health centers. By adopting data-driven quality improvement practices, the program seeks ongoing enhancements in care coordination, outreach, and clinical decision-making. Ultimately, the CCBHC model strives to create a sustainable structural framework that improves outcomes, enhances patient experiences, and aligns with national best practices in whole-person behavioral health care. Staff working with CCBHC-eligible members should internalize these goals to better support program implementation, maintain fidelity to clinical standards, and contribute to a continuously improving care environment.</a:t>
            </a:r>
          </a:p>
        </p:txBody>
      </p:sp>
      <p:sp>
        <p:nvSpPr>
          <p:cNvPr id="4" name="Slide Number Placeholder 3"/>
          <p:cNvSpPr>
            <a:spLocks noGrp="1"/>
          </p:cNvSpPr>
          <p:nvPr>
            <p:ph type="sldNum" sz="quarter" idx="5"/>
          </p:nvPr>
        </p:nvSpPr>
        <p:spPr/>
        <p:txBody>
          <a:bodyPr/>
          <a:lstStyle/>
          <a:p>
            <a:fld id="{802FC606-2494-4E98-8D1A-F068CBD9218A}" type="slidenum">
              <a:rPr lang="en-US" smtClean="0"/>
              <a:t>14</a:t>
            </a:fld>
            <a:endParaRPr lang="en-US" dirty="0"/>
          </a:p>
        </p:txBody>
      </p:sp>
    </p:spTree>
    <p:extLst>
      <p:ext uri="{BB962C8B-B14F-4D97-AF65-F5344CB8AC3E}">
        <p14:creationId xmlns:p14="http://schemas.microsoft.com/office/powerpoint/2010/main" val="120250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D8C2-5F9F-769F-80B0-ED81E5153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4D8DA-C544-A829-6753-52190B3038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ADB39D-7331-92C9-640C-562CD757A838}"/>
              </a:ext>
            </a:extLst>
          </p:cNvPr>
          <p:cNvSpPr>
            <a:spLocks noGrp="1"/>
          </p:cNvSpPr>
          <p:nvPr>
            <p:ph type="body" idx="1"/>
          </p:nvPr>
        </p:nvSpPr>
        <p:spPr/>
        <p:txBody>
          <a:bodyPr/>
          <a:lstStyle/>
          <a:p>
            <a:r>
              <a:rPr lang="en-US" dirty="0"/>
              <a:t>Eligibility for CCBHC services in Michigan is intentionally broad to ensure that behavioral health support is widely accessible. The model allows any individual to present at a CCBHC and be screened for service eligibility, regardless of age, payer source, insurance coverage, or residence. This includes out-of-state individuals who may require urgent behavioral health support. Eligibility encompasses individuals with mild, moderate, or severe mental illness as well as those with substance use disorders. Veterans and active-duty service members are explicitly included, recognizing the unique behavioral health challenges often faced by military populations. By eliminating traditional eligibility restrictions, Michigan’s CCBHC demonstration effectively expands access to behavioral health care and aligns with the initiative’s mission to serve all who need support. For staff, understanding this open-access model is essential to ensuring that no individual is turned away and that screening, intake, and referral processes are performed promptly, accurately, and in compliance with state requirements. This eligibility framework also reinforces the importance of maintaining strong care coordination practices, as individuals from a wide range of clinical and demographic backgrounds may enter the system. Staff should be prepared to respond to diverse needs, implement standardized assessment practices, and ensure timely connection to services.</a:t>
            </a:r>
          </a:p>
        </p:txBody>
      </p:sp>
      <p:sp>
        <p:nvSpPr>
          <p:cNvPr id="4" name="Slide Number Placeholder 3">
            <a:extLst>
              <a:ext uri="{FF2B5EF4-FFF2-40B4-BE49-F238E27FC236}">
                <a16:creationId xmlns:a16="http://schemas.microsoft.com/office/drawing/2014/main" id="{064322A2-FA28-95EB-33F8-81E69A23689B}"/>
              </a:ext>
            </a:extLst>
          </p:cNvPr>
          <p:cNvSpPr>
            <a:spLocks noGrp="1"/>
          </p:cNvSpPr>
          <p:nvPr>
            <p:ph type="sldNum" sz="quarter" idx="5"/>
          </p:nvPr>
        </p:nvSpPr>
        <p:spPr/>
        <p:txBody>
          <a:bodyPr/>
          <a:lstStyle/>
          <a:p>
            <a:fld id="{802FC606-2494-4E98-8D1A-F068CBD9218A}" type="slidenum">
              <a:rPr lang="en-US" smtClean="0"/>
              <a:t>15</a:t>
            </a:fld>
            <a:endParaRPr lang="en-US" dirty="0"/>
          </a:p>
        </p:txBody>
      </p:sp>
    </p:spTree>
    <p:extLst>
      <p:ext uri="{BB962C8B-B14F-4D97-AF65-F5344CB8AC3E}">
        <p14:creationId xmlns:p14="http://schemas.microsoft.com/office/powerpoint/2010/main" val="76021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Michigan’s CCBHC Demonstration requires participating clinics to provide nine essential core services designed to support a comprehensive and integrated approach to behavioral health treatment. These include crisis mental health services available around the clock to stabilize urgent needs; screening, assessment, and diagnosis—including suicide and risk assessment—to ensure accurate and timely clinical understanding; and patient-centered treatment planning that engages individuals and families in goal-oriented care strategies. Outpatient mental health and substance use disorder treatment services provide core clinical interventions, while primary care screening and monitoring identify potential physical health concerns and promote coordination across medical and behavioral health systems. Targeted case management supports continuity of care by linking individuals to social services and community resources, whereas psychiatric rehabilitation helps members build skills needed for independent living. Peer support and family services further strengthen engagement through lived-experience-informed guidance and structured family involvement. Finally, CCBHCs must offer community-based mental health care specifically for veterans and active-duty service members, ensuring culturally competent and trauma-informed support. Collectively, these services form the backbone of the CCBHC model and reinforce its whole-person, integrated approach. Staff must be familiar with each service category to properly guide members and ensure they are connected with the full scope of available supports.</a:t>
            </a:r>
          </a:p>
        </p:txBody>
      </p:sp>
      <p:sp>
        <p:nvSpPr>
          <p:cNvPr id="4" name="Slide Number Placeholder 3"/>
          <p:cNvSpPr>
            <a:spLocks noGrp="1"/>
          </p:cNvSpPr>
          <p:nvPr>
            <p:ph type="sldNum" sz="quarter" idx="5"/>
          </p:nvPr>
        </p:nvSpPr>
        <p:spPr/>
        <p:txBody>
          <a:bodyPr/>
          <a:lstStyle/>
          <a:p>
            <a:fld id="{802FC606-2494-4E98-8D1A-F068CBD9218A}" type="slidenum">
              <a:rPr lang="en-US" smtClean="0"/>
              <a:t>16</a:t>
            </a:fld>
            <a:endParaRPr lang="en-US" dirty="0"/>
          </a:p>
        </p:txBody>
      </p:sp>
    </p:spTree>
    <p:extLst>
      <p:ext uri="{BB962C8B-B14F-4D97-AF65-F5344CB8AC3E}">
        <p14:creationId xmlns:p14="http://schemas.microsoft.com/office/powerpoint/2010/main" val="510496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3382996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3191659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651150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with Pictur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3DFE91C-7345-DD86-AFC2-44F578231F50}"/>
              </a:ext>
            </a:extLst>
          </p:cNvPr>
          <p:cNvSpPr>
            <a:spLocks noGrp="1"/>
          </p:cNvSpPr>
          <p:nvPr>
            <p:ph type="ctrTitle"/>
          </p:nvPr>
        </p:nvSpPr>
        <p:spPr>
          <a:xfrm>
            <a:off x="612648" y="4665421"/>
            <a:ext cx="10972800" cy="786384"/>
          </a:xfrm>
          <a:prstGeom prst="rect">
            <a:avLst/>
          </a:prstGeom>
        </p:spPr>
        <p:txBody>
          <a:bodyPr anchor="b">
            <a:noAutofit/>
          </a:bodyPr>
          <a:lstStyle>
            <a:lvl1pPr algn="ctr">
              <a:defRPr sz="4000"/>
            </a:lvl1pPr>
          </a:lstStyle>
          <a:p>
            <a:r>
              <a:rPr lang="en-US" dirty="0"/>
              <a:t>Click to edit Master title style</a:t>
            </a:r>
          </a:p>
        </p:txBody>
      </p:sp>
      <p:sp>
        <p:nvSpPr>
          <p:cNvPr id="14" name="Subtitle 2">
            <a:extLst>
              <a:ext uri="{FF2B5EF4-FFF2-40B4-BE49-F238E27FC236}">
                <a16:creationId xmlns:a16="http://schemas.microsoft.com/office/drawing/2014/main" id="{AB35AACE-B44B-CA08-96C2-71DD9C864615}"/>
              </a:ext>
            </a:extLst>
          </p:cNvPr>
          <p:cNvSpPr>
            <a:spLocks noGrp="1"/>
          </p:cNvSpPr>
          <p:nvPr>
            <p:ph type="subTitle" idx="1"/>
          </p:nvPr>
        </p:nvSpPr>
        <p:spPr>
          <a:xfrm>
            <a:off x="612648" y="5623560"/>
            <a:ext cx="10972800" cy="548640"/>
          </a:xfrm>
        </p:spPr>
        <p:txBody>
          <a:bodyPr anchor="t">
            <a:noAutofit/>
          </a:bodyPr>
          <a:lstStyle>
            <a:lvl1pPr marL="0" indent="0" algn="ctr">
              <a:buNone/>
              <a:defRPr sz="1800" cap="all"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Picture Placeholder 16">
            <a:extLst>
              <a:ext uri="{FF2B5EF4-FFF2-40B4-BE49-F238E27FC236}">
                <a16:creationId xmlns:a16="http://schemas.microsoft.com/office/drawing/2014/main" id="{653CEB38-7674-CDA0-DA5F-9C3CB1645A07}"/>
              </a:ext>
            </a:extLst>
          </p:cNvPr>
          <p:cNvSpPr>
            <a:spLocks noGrp="1"/>
          </p:cNvSpPr>
          <p:nvPr>
            <p:ph type="pic" sz="quarter" idx="17" hasCustomPrompt="1"/>
          </p:nvPr>
        </p:nvSpPr>
        <p:spPr>
          <a:xfrm>
            <a:off x="275844" y="274319"/>
            <a:ext cx="11640312" cy="3794760"/>
          </a:xfrm>
          <a:blipFill>
            <a:blip r:embed="rId2">
              <a:alphaModFix amt="60000"/>
            </a:blip>
            <a:stretch>
              <a:fillRect/>
            </a:stretch>
          </a:blipFill>
        </p:spPr>
        <p:txBody>
          <a:bodyPr/>
          <a:lstStyle>
            <a:lvl1pPr>
              <a:defRPr/>
            </a:lvl1pPr>
          </a:lstStyle>
          <a:p>
            <a:r>
              <a:rPr lang="en-US" dirty="0"/>
              <a:t> </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a:xfrm>
            <a:off x="612647" y="6343955"/>
            <a:ext cx="2202644"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dirty="0"/>
              <a:t>20xx</a:t>
            </a:r>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a:xfrm>
            <a:off x="4693298" y="6343955"/>
            <a:ext cx="2805405" cy="365125"/>
          </a:xfrm>
          <a:prstGeom prst="rect">
            <a:avLst/>
          </a:prstGeom>
        </p:spPr>
        <p:txBody>
          <a:bodyPr>
            <a:noAutofit/>
          </a:bodyPr>
          <a:lstStyle>
            <a:lvl1pPr>
              <a:defRPr b="0" i="0" cap="all" baseline="0">
                <a:latin typeface="Avenir Next LT Pro Light" panose="020B0304020202020204" pitchFamily="34" charset="77"/>
              </a:defRPr>
            </a:lvl1pPr>
          </a:lstStyle>
          <a:p>
            <a:r>
              <a:rPr lang="en-US" dirty="0"/>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a:xfrm>
            <a:off x="11147096" y="6343955"/>
            <a:ext cx="429207" cy="365125"/>
          </a:xfrm>
          <a:prstGeom prst="rect">
            <a:avLst/>
          </a:prstGeom>
        </p:spPr>
        <p:txBody>
          <a:bodyPr>
            <a:noAutofit/>
          </a:bodyPr>
          <a:lstStyle>
            <a:lvl1pPr>
              <a:defRPr b="0" i="0" cap="all" baseline="0">
                <a:latin typeface="Avenir Next LT Pro Light" panose="020B0304020202020204" pitchFamily="34" charset="77"/>
              </a:defRPr>
            </a:lvl1pPr>
          </a:lstStyle>
          <a:p>
            <a:fld id="{AEAA3239-9EA4-4A65-A281-97F994456D9F}" type="slidenum">
              <a:rPr lang="en-US" smtClean="0"/>
              <a:pPr/>
              <a:t>‹#›</a:t>
            </a:fld>
            <a:endParaRPr lang="en-US" dirty="0"/>
          </a:p>
        </p:txBody>
      </p:sp>
    </p:spTree>
    <p:extLst>
      <p:ext uri="{BB962C8B-B14F-4D97-AF65-F5344CB8AC3E}">
        <p14:creationId xmlns:p14="http://schemas.microsoft.com/office/powerpoint/2010/main" val="77398272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3/31/2026</a:t>
            </a:fld>
            <a:endParaRPr lang="en-US" dirty="0"/>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97241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3/31/2026</a:t>
            </a:fld>
            <a:endParaRPr lang="en-US" dirty="0"/>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947690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3/31/2026</a:t>
            </a:fld>
            <a:endParaRPr lang="en-US" dirty="0"/>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808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3/31/2026</a:t>
            </a:fld>
            <a:endParaRPr lang="en-US" dirty="0"/>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4219771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3/31/2026</a:t>
            </a:fld>
            <a:endParaRPr lang="en-US" dirty="0"/>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2482752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3/31/2026</a:t>
            </a:fld>
            <a:endParaRPr lang="en-US" dirty="0"/>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715398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3/31/2026</a:t>
            </a:fld>
            <a:endParaRPr lang="en-US" dirty="0"/>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90060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946463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3/31/2026</a:t>
            </a:fld>
            <a:endParaRPr lang="en-US" dirty="0"/>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1010581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3/31/2026</a:t>
            </a:fld>
            <a:endParaRPr lang="en-US" dirty="0"/>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685491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3/31/2026</a:t>
            </a:fld>
            <a:endParaRPr lang="en-US" dirty="0"/>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dirty="0"/>
          </a:p>
        </p:txBody>
      </p:sp>
    </p:spTree>
    <p:extLst>
      <p:ext uri="{BB962C8B-B14F-4D97-AF65-F5344CB8AC3E}">
        <p14:creationId xmlns:p14="http://schemas.microsoft.com/office/powerpoint/2010/main" val="4234618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3/31/2026</a:t>
            </a:fld>
            <a:endParaRPr lang="en-US" dirty="0"/>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dirty="0"/>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243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3/31/2026</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79753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3/31/2026</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48529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3/31/2026</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80982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3/31/2026</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166542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3/31/2026</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10045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3/31/2026</a:t>
            </a:fld>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1920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3676106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3/31/2026</a:t>
            </a:fld>
            <a:endParaRPr lang="en-US" dirty="0"/>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626101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3/31/2026</a:t>
            </a:fld>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66336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3/31/2026</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407707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3/31/2026</a:t>
            </a:fld>
            <a:endParaRPr lang="en-US" dirty="0"/>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3708472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3/31/2026</a:t>
            </a:fld>
            <a:endParaRPr lang="en-US" dirty="0"/>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40018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3/31/2026</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632446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3/31/2026</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4706246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3/31/2026</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717753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3/31/2026</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0130351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3/31/2026</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410281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3852575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3/31/2026</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985747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3/31/2026</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5483193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3/31/2026</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8345813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3/31/2026</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9672111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3/31/2026</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8502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3/31/2026</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87736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1700704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421651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169566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1766456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3/31/2026</a:t>
            </a:fld>
            <a:endParaRPr lang="en-US" dirty="0"/>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dirty="0"/>
          </a:p>
        </p:txBody>
      </p:sp>
    </p:spTree>
    <p:extLst>
      <p:ext uri="{BB962C8B-B14F-4D97-AF65-F5344CB8AC3E}">
        <p14:creationId xmlns:p14="http://schemas.microsoft.com/office/powerpoint/2010/main" val="3524528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3/31/2026</a:t>
            </a:fld>
            <a:endParaRPr lang="en-US" dirty="0"/>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dirty="0"/>
          </a:p>
        </p:txBody>
      </p:sp>
    </p:spTree>
    <p:extLst>
      <p:ext uri="{BB962C8B-B14F-4D97-AF65-F5344CB8AC3E}">
        <p14:creationId xmlns:p14="http://schemas.microsoft.com/office/powerpoint/2010/main" val="254418966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 id="2147483760" r:id="rId12"/>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3/31/2026</a:t>
            </a:fld>
            <a:endParaRPr lang="en-US" dirty="0"/>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dirty="0"/>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99079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3/31/2026</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dirty="0"/>
          </a:p>
        </p:txBody>
      </p:sp>
    </p:spTree>
    <p:extLst>
      <p:ext uri="{BB962C8B-B14F-4D97-AF65-F5344CB8AC3E}">
        <p14:creationId xmlns:p14="http://schemas.microsoft.com/office/powerpoint/2010/main" val="96407343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3/31/2026</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335768"/>
      </p:ext>
    </p:extLst>
  </p:cSld>
  <p:clrMap bg1="lt1" tx1="dk1" bg2="lt2" tx2="dk2" accent1="accent1" accent2="accent2" accent3="accent3" accent4="accent4" accent5="accent5" accent6="accent6" hlink="hlink" folHlink="folHlink"/>
  <p:sldLayoutIdLst>
    <p:sldLayoutId id="2147483753" r:id="rId1"/>
    <p:sldLayoutId id="2147483752" r:id="rId2"/>
    <p:sldLayoutId id="2147483751" r:id="rId3"/>
    <p:sldLayoutId id="2147483750" r:id="rId4"/>
    <p:sldLayoutId id="2147483759" r:id="rId5"/>
    <p:sldLayoutId id="2147483754" r:id="rId6"/>
    <p:sldLayoutId id="2147483758" r:id="rId7"/>
    <p:sldLayoutId id="2147483757" r:id="rId8"/>
    <p:sldLayoutId id="2147483756" r:id="rId9"/>
    <p:sldLayoutId id="2147483755" r:id="rId10"/>
    <p:sldLayoutId id="2147483661"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ichigan.gov/mdhhs/-/media/Project/Websites/mdhhs/Keeping-Michigan-Healthy/CCBHC/CCBHC_Demonstration_Handbook.pdf?rev=0ea6aa754aad4362ba995ee9f1eebb59&amp;hash=5843DF0390F2FDDE0FFAE8E1B2B809F7" TargetMode="External"/></Relationships>
</file>

<file path=ppt/slides/_rels/slide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michigan.gov/mdhhs/keep-mi-healthy/mentalhealth/ccbhc" TargetMode="External"/><Relationship Id="rId4" Type="http://schemas.openxmlformats.org/officeDocument/2006/relationships/hyperlink" Target="https://www.michigan.gov/mdhhs/-/media/Project/Websites/mdhhs/Keeping-Michigan-Healthy/CCBHC/CCBHC_Demonstration_Handbook.pdf?rev=0ea6aa754aad4362ba995ee9f1eebb59&amp;hash=5843DF0390F2FDDE0FFAE8E1B2B809F7"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58.xml.rels><?xml version="1.0" encoding="UTF-8" standalone="yes"?>
<Relationships xmlns="http://schemas.openxmlformats.org/package/2006/relationships"><Relationship Id="rId2" Type="http://schemas.openxmlformats.org/officeDocument/2006/relationships/hyperlink" Target="https://na2.documents.adobe.com/public/esignWidget?wid=CBFCIBAA3AAABLblqZhBD13VrMbhJPTL4IMnZc4-sXFjlvVqXyRztI8zeNdbMGrJwtk43C0PNPWvCbPTxvMc*" TargetMode="Externa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5001D4-9E10-F71C-7C82-8173C1372D69}"/>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16385861-6565-CC75-62AD-25520CB74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FC995F15-7FCD-8DED-F5C4-DCC469DFC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3D44A91-1170-861D-E21D-1CE028CAC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49D7ADD-8B5D-6953-8B82-F7A6233E18E2}"/>
              </a:ext>
            </a:extLst>
          </p:cNvPr>
          <p:cNvSpPr>
            <a:spLocks noGrp="1"/>
          </p:cNvSpPr>
          <p:nvPr>
            <p:ph type="title"/>
          </p:nvPr>
        </p:nvSpPr>
        <p:spPr>
          <a:xfrm>
            <a:off x="914400" y="547860"/>
            <a:ext cx="3965607" cy="2474474"/>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cs typeface="Centaur Now Caption" panose="020F0502020204030204" pitchFamily="2" charset="0"/>
              </a:rPr>
              <a:t>CCBHC Informational Training</a:t>
            </a:r>
            <a:endParaRPr lang="en-US" sz="4800" dirty="0">
              <a:latin typeface="Californian FB" panose="0207040306080B030204" pitchFamily="18" charset="0"/>
            </a:endParaRPr>
          </a:p>
        </p:txBody>
      </p:sp>
      <p:pic>
        <p:nvPicPr>
          <p:cNvPr id="5" name="Picture 4">
            <a:extLst>
              <a:ext uri="{FF2B5EF4-FFF2-40B4-BE49-F238E27FC236}">
                <a16:creationId xmlns:a16="http://schemas.microsoft.com/office/drawing/2014/main" id="{DF634AA4-C2EE-3920-8370-3ECCB3F360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7" name="TextBox 6">
            <a:extLst>
              <a:ext uri="{FF2B5EF4-FFF2-40B4-BE49-F238E27FC236}">
                <a16:creationId xmlns:a16="http://schemas.microsoft.com/office/drawing/2014/main" id="{3C9F7D08-2913-5AA1-9A67-7F4E3893C02B}"/>
              </a:ext>
            </a:extLst>
          </p:cNvPr>
          <p:cNvSpPr txBox="1"/>
          <p:nvPr/>
        </p:nvSpPr>
        <p:spPr>
          <a:xfrm>
            <a:off x="5159141" y="996507"/>
            <a:ext cx="6606323" cy="4524315"/>
          </a:xfrm>
          <a:prstGeom prst="rect">
            <a:avLst/>
          </a:prstGeom>
          <a:noFill/>
        </p:spPr>
        <p:txBody>
          <a:bodyPr wrap="square" rtlCol="0">
            <a:spAutoFit/>
          </a:bodyPr>
          <a:lstStyle/>
          <a:p>
            <a:r>
              <a:rPr lang="en-US" sz="2000" b="1" dirty="0">
                <a:latin typeface="Californian FB" panose="0207040306080B030204" pitchFamily="18" charset="0"/>
              </a:rPr>
              <a:t>The following training topics will be covered in this training:</a:t>
            </a:r>
          </a:p>
          <a:p>
            <a:endParaRPr lang="en-US" sz="800" dirty="0">
              <a:latin typeface="Californian FB" panose="0207040306080B030204" pitchFamily="18" charset="0"/>
            </a:endParaRPr>
          </a:p>
          <a:p>
            <a:pPr>
              <a:buFont typeface="Wingdings" panose="05000000000000000000" pitchFamily="2" charset="2"/>
              <a:buChar char="§"/>
            </a:pPr>
            <a:r>
              <a:rPr lang="en-US" sz="2400" dirty="0">
                <a:latin typeface="Californian FB" panose="0207040306080B030204" pitchFamily="18" charset="0"/>
              </a:rPr>
              <a:t>  Introduction to CCBHC </a:t>
            </a:r>
          </a:p>
          <a:p>
            <a:pPr>
              <a:buFont typeface="Wingdings" panose="05000000000000000000" pitchFamily="2" charset="2"/>
              <a:buChar char="§"/>
            </a:pPr>
            <a:r>
              <a:rPr lang="en-US" sz="2400" dirty="0">
                <a:latin typeface="Californian FB" panose="0207040306080B030204" pitchFamily="18" charset="0"/>
              </a:rPr>
              <a:t>  Conflict of Interest</a:t>
            </a:r>
          </a:p>
          <a:p>
            <a:pPr>
              <a:buFont typeface="Wingdings" panose="05000000000000000000" pitchFamily="2" charset="2"/>
              <a:buChar char="§"/>
            </a:pPr>
            <a:r>
              <a:rPr lang="en-US" sz="2400" dirty="0">
                <a:latin typeface="Californian FB" panose="0207040306080B030204" pitchFamily="18" charset="0"/>
              </a:rPr>
              <a:t>  Collaborating with Roles of Families &amp; Peers</a:t>
            </a:r>
          </a:p>
          <a:p>
            <a:pPr>
              <a:buFont typeface="Wingdings" panose="05000000000000000000" pitchFamily="2" charset="2"/>
              <a:buChar char="§"/>
            </a:pPr>
            <a:r>
              <a:rPr lang="en-US" sz="2400" dirty="0">
                <a:latin typeface="Californian FB" panose="0207040306080B030204" pitchFamily="18" charset="0"/>
              </a:rPr>
              <a:t>  Continuity of Care Plan</a:t>
            </a:r>
          </a:p>
          <a:p>
            <a:pPr>
              <a:buFont typeface="Wingdings" panose="05000000000000000000" pitchFamily="2" charset="2"/>
              <a:buChar char="§"/>
            </a:pPr>
            <a:r>
              <a:rPr lang="en-US" sz="2400" dirty="0">
                <a:latin typeface="Californian FB" panose="0207040306080B030204" pitchFamily="18" charset="0"/>
              </a:rPr>
              <a:t>  Co-occurring Mental Health and SUD</a:t>
            </a:r>
          </a:p>
          <a:p>
            <a:pPr>
              <a:buFont typeface="Wingdings" panose="05000000000000000000" pitchFamily="2" charset="2"/>
              <a:buChar char="§"/>
            </a:pPr>
            <a:r>
              <a:rPr lang="en-US" sz="2400" dirty="0">
                <a:latin typeface="Californian FB" panose="0207040306080B030204" pitchFamily="18" charset="0"/>
              </a:rPr>
              <a:t>  Military &amp; Veteran Culture and Care</a:t>
            </a:r>
          </a:p>
          <a:p>
            <a:pPr>
              <a:buFont typeface="Wingdings" panose="05000000000000000000" pitchFamily="2" charset="2"/>
              <a:buChar char="§"/>
            </a:pPr>
            <a:r>
              <a:rPr lang="en-US" sz="2400" dirty="0">
                <a:latin typeface="Californian FB" panose="0207040306080B030204" pitchFamily="18" charset="0"/>
              </a:rPr>
              <a:t>  Older Adult Culture &amp; Care</a:t>
            </a:r>
          </a:p>
          <a:p>
            <a:pPr>
              <a:buFont typeface="Wingdings" panose="05000000000000000000" pitchFamily="2" charset="2"/>
              <a:buChar char="§"/>
            </a:pPr>
            <a:r>
              <a:rPr lang="en-US" sz="2400" dirty="0">
                <a:latin typeface="Californian FB" panose="0207040306080B030204" pitchFamily="18" charset="0"/>
              </a:rPr>
              <a:t>  Overdose Prevention and Response</a:t>
            </a:r>
          </a:p>
          <a:p>
            <a:pPr>
              <a:buFont typeface="Wingdings" panose="05000000000000000000" pitchFamily="2" charset="2"/>
              <a:buChar char="§"/>
            </a:pPr>
            <a:r>
              <a:rPr lang="en-US" sz="2400" dirty="0">
                <a:latin typeface="Californian FB" panose="0207040306080B030204" pitchFamily="18" charset="0"/>
              </a:rPr>
              <a:t>  Primary Care &amp; Behavior Health Integration</a:t>
            </a:r>
          </a:p>
          <a:p>
            <a:pPr>
              <a:buFont typeface="Wingdings" panose="05000000000000000000" pitchFamily="2" charset="2"/>
              <a:buChar char="§"/>
            </a:pPr>
            <a:r>
              <a:rPr lang="en-US" sz="2400" dirty="0">
                <a:latin typeface="Californian FB" panose="0207040306080B030204" pitchFamily="18" charset="0"/>
              </a:rPr>
              <a:t>  Risk Assessment, Suicide Prevention &amp; Response</a:t>
            </a:r>
          </a:p>
        </p:txBody>
      </p:sp>
    </p:spTree>
    <p:extLst>
      <p:ext uri="{BB962C8B-B14F-4D97-AF65-F5344CB8AC3E}">
        <p14:creationId xmlns:p14="http://schemas.microsoft.com/office/powerpoint/2010/main" val="53305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23AFFA-2141-2236-DBA2-10D942A75808}"/>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9F01C46E-C558-A897-AA11-CFDB1B97F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D4654C93-4EC9-C320-5152-051E42EB1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EF5F5C1-0112-BEA6-D27D-2F3929B376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F26B51F-BFEE-1E61-2EB3-BB0CEC9F530B}"/>
              </a:ext>
            </a:extLst>
          </p:cNvPr>
          <p:cNvSpPr>
            <a:spLocks noGrp="1"/>
          </p:cNvSpPr>
          <p:nvPr>
            <p:ph type="title"/>
          </p:nvPr>
        </p:nvSpPr>
        <p:spPr>
          <a:xfrm>
            <a:off x="877824" y="249873"/>
            <a:ext cx="10250424" cy="1386903"/>
          </a:xfrm>
        </p:spPr>
        <p:txBody>
          <a:bodyPr vert="horz" lIns="91440" tIns="45720" rIns="91440" bIns="45720" rtlCol="0" anchor="b">
            <a:noAutofit/>
          </a:bodyPr>
          <a:lstStyle/>
          <a:p>
            <a:pPr algn="ctr">
              <a:lnSpc>
                <a:spcPct val="100000"/>
              </a:lnSpc>
            </a:pPr>
            <a:r>
              <a:rPr lang="en-US" sz="4400" dirty="0">
                <a:latin typeface="Californian FB" panose="0207040306080B030204" pitchFamily="18" charset="0"/>
              </a:rPr>
              <a:t>Updates to Specifications </a:t>
            </a:r>
            <a:r>
              <a:rPr lang="en-US" sz="2400" dirty="0">
                <a:latin typeface="Californian FB" panose="0207040306080B030204" pitchFamily="18" charset="0"/>
              </a:rPr>
              <a:t>(2024-2026)</a:t>
            </a:r>
          </a:p>
        </p:txBody>
      </p:sp>
      <p:pic>
        <p:nvPicPr>
          <p:cNvPr id="5" name="Picture 4">
            <a:extLst>
              <a:ext uri="{FF2B5EF4-FFF2-40B4-BE49-F238E27FC236}">
                <a16:creationId xmlns:a16="http://schemas.microsoft.com/office/drawing/2014/main" id="{8D067E89-08EE-22AD-E1EA-95B06B5B8A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C3C10186-061E-4286-566B-7DAFFE5BB7AC}"/>
              </a:ext>
            </a:extLst>
          </p:cNvPr>
          <p:cNvSpPr txBox="1"/>
          <p:nvPr/>
        </p:nvSpPr>
        <p:spPr>
          <a:xfrm>
            <a:off x="1819656" y="1828800"/>
            <a:ext cx="9189720" cy="4031873"/>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latin typeface="Californian FB" panose="0207040306080B030204" pitchFamily="18" charset="0"/>
              </a:rPr>
              <a:t>New SAMHSA criteria require expanded measurement reporting</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2800" dirty="0">
                <a:latin typeface="Californian FB" panose="0207040306080B030204" pitchFamily="18" charset="0"/>
              </a:rPr>
              <a:t>I-SERV, SDOH, ASC now required clinic-collected measures</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2800" dirty="0">
                <a:latin typeface="Californian FB" panose="0207040306080B030204" pitchFamily="18" charset="0"/>
              </a:rPr>
              <a:t>Updated timelines and scoring tied to quality bonus programs</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2800" dirty="0">
                <a:latin typeface="Californian FB" panose="0207040306080B030204" pitchFamily="18" charset="0"/>
              </a:rPr>
              <a:t>Greater emphasis on timely access, outcome tracking &amp; care coordination</a:t>
            </a:r>
          </a:p>
        </p:txBody>
      </p:sp>
    </p:spTree>
    <p:extLst>
      <p:ext uri="{BB962C8B-B14F-4D97-AF65-F5344CB8AC3E}">
        <p14:creationId xmlns:p14="http://schemas.microsoft.com/office/powerpoint/2010/main" val="41799772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DB068-FCE4-53E2-9B97-E42EE57B03B8}"/>
              </a:ext>
            </a:extLst>
          </p:cNvPr>
          <p:cNvSpPr>
            <a:spLocks noGrp="1"/>
          </p:cNvSpPr>
          <p:nvPr>
            <p:ph type="title"/>
          </p:nvPr>
        </p:nvSpPr>
        <p:spPr>
          <a:xfrm>
            <a:off x="6552082" y="548640"/>
            <a:ext cx="4714144" cy="1132258"/>
          </a:xfrm>
        </p:spPr>
        <p:txBody>
          <a:bodyPr/>
          <a:lstStyle/>
          <a:p>
            <a:pPr algn="ctr"/>
            <a:r>
              <a:rPr lang="en-US" dirty="0">
                <a:solidFill>
                  <a:srgbClr val="0070C0"/>
                </a:solidFill>
              </a:rPr>
              <a:t>Key Takeaways</a:t>
            </a:r>
          </a:p>
        </p:txBody>
      </p:sp>
      <p:sp>
        <p:nvSpPr>
          <p:cNvPr id="3" name="Content Placeholder 2">
            <a:extLst>
              <a:ext uri="{FF2B5EF4-FFF2-40B4-BE49-F238E27FC236}">
                <a16:creationId xmlns:a16="http://schemas.microsoft.com/office/drawing/2014/main" id="{20347516-1200-714A-880C-70E74CEB3A1F}"/>
              </a:ext>
            </a:extLst>
          </p:cNvPr>
          <p:cNvSpPr>
            <a:spLocks noGrp="1"/>
          </p:cNvSpPr>
          <p:nvPr>
            <p:ph idx="1"/>
          </p:nvPr>
        </p:nvSpPr>
        <p:spPr>
          <a:xfrm>
            <a:off x="6552083" y="1680898"/>
            <a:ext cx="4714143" cy="4593828"/>
          </a:xfrm>
        </p:spPr>
        <p:txBody>
          <a:bodyPr/>
          <a:lstStyle/>
          <a:p>
            <a:pPr marL="0" lvl="0" indent="0" eaLnBrk="0" fontAlgn="base" hangingPunct="0">
              <a:lnSpc>
                <a:spcPct val="100000"/>
              </a:lnSpc>
              <a:spcBef>
                <a:spcPct val="0"/>
              </a:spcBef>
              <a:spcAft>
                <a:spcPct val="0"/>
              </a:spcAft>
              <a:buFontTx/>
              <a:buChar char="•"/>
            </a:pPr>
            <a:r>
              <a:rPr lang="en-US" altLang="en-US" sz="1600" dirty="0">
                <a:latin typeface="Arial" panose="020B0604020202020204" pitchFamily="34" charset="0"/>
              </a:rPr>
              <a:t>Every veteran’s experience is unique.</a:t>
            </a:r>
          </a:p>
          <a:p>
            <a:pPr marL="0" lvl="0" indent="0" eaLnBrk="0" fontAlgn="base" hangingPunct="0">
              <a:lnSpc>
                <a:spcPct val="100000"/>
              </a:lnSpc>
              <a:spcBef>
                <a:spcPct val="0"/>
              </a:spcBef>
              <a:spcAft>
                <a:spcPct val="0"/>
              </a:spcAft>
              <a:buNone/>
            </a:pPr>
            <a:endParaRPr lang="en-US" altLang="en-US" sz="16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600" dirty="0">
                <a:latin typeface="Arial" panose="020B0604020202020204" pitchFamily="34" charset="0"/>
              </a:rPr>
              <a:t>Understand military culture and common behavioral health needs.</a:t>
            </a:r>
          </a:p>
          <a:p>
            <a:pPr marL="0" lvl="0" indent="0" eaLnBrk="0" fontAlgn="base" hangingPunct="0">
              <a:lnSpc>
                <a:spcPct val="100000"/>
              </a:lnSpc>
              <a:spcBef>
                <a:spcPct val="0"/>
              </a:spcBef>
              <a:spcAft>
                <a:spcPct val="0"/>
              </a:spcAft>
              <a:buNone/>
            </a:pPr>
            <a:endParaRPr lang="en-US" altLang="en-US" sz="16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600" dirty="0">
                <a:latin typeface="Arial" panose="020B0604020202020204" pitchFamily="34" charset="0"/>
              </a:rPr>
              <a:t>Use person-centered, trauma-informed, and culturally responsive care.</a:t>
            </a:r>
          </a:p>
          <a:p>
            <a:pPr marL="0" lvl="0" indent="0" eaLnBrk="0" fontAlgn="base" hangingPunct="0">
              <a:lnSpc>
                <a:spcPct val="100000"/>
              </a:lnSpc>
              <a:spcBef>
                <a:spcPct val="0"/>
              </a:spcBef>
              <a:spcAft>
                <a:spcPct val="0"/>
              </a:spcAft>
              <a:buNone/>
            </a:pPr>
            <a:endParaRPr lang="en-US" altLang="en-US" sz="1600" dirty="0">
              <a:latin typeface="Arial" panose="020B0604020202020204" pitchFamily="34" charset="0"/>
            </a:endParaRPr>
          </a:p>
          <a:p>
            <a:pPr marL="0" lvl="0" indent="0" eaLnBrk="0" fontAlgn="base" hangingPunct="0">
              <a:lnSpc>
                <a:spcPct val="100000"/>
              </a:lnSpc>
              <a:spcBef>
                <a:spcPct val="0"/>
              </a:spcBef>
              <a:spcAft>
                <a:spcPct val="0"/>
              </a:spcAft>
              <a:buFontTx/>
              <a:buChar char="•"/>
            </a:pPr>
            <a:r>
              <a:rPr lang="en-US" altLang="en-US" sz="1600" dirty="0">
                <a:latin typeface="Arial" panose="020B0604020202020204" pitchFamily="34" charset="0"/>
              </a:rPr>
              <a:t>Collaborate with VA and community programs to connect veterans with the right support.</a:t>
            </a:r>
          </a:p>
          <a:p>
            <a:endParaRPr lang="en-US" dirty="0"/>
          </a:p>
        </p:txBody>
      </p:sp>
      <p:pic>
        <p:nvPicPr>
          <p:cNvPr id="4" name="Picture 2" descr="AM019 - Waving American Flag">
            <a:extLst>
              <a:ext uri="{FF2B5EF4-FFF2-40B4-BE49-F238E27FC236}">
                <a16:creationId xmlns:a16="http://schemas.microsoft.com/office/drawing/2014/main" id="{138C8053-E9D7-44FA-12A5-3F80F7C2D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61" r="905"/>
          <a:stretch>
            <a:fillRect/>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9441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C1CF86-FDCE-D42D-DDBB-BE62D380133D}"/>
              </a:ext>
            </a:extLst>
          </p:cNvPr>
          <p:cNvSpPr>
            <a:spLocks noGrp="1"/>
          </p:cNvSpPr>
          <p:nvPr>
            <p:ph type="ctrTitle"/>
          </p:nvPr>
        </p:nvSpPr>
        <p:spPr>
          <a:xfrm>
            <a:off x="703400" y="871758"/>
            <a:ext cx="5227171" cy="1976373"/>
          </a:xfrm>
        </p:spPr>
        <p:txBody>
          <a:bodyPr>
            <a:normAutofit/>
          </a:bodyPr>
          <a:lstStyle/>
          <a:p>
            <a:pPr algn="ctr"/>
            <a:r>
              <a:rPr lang="en-US" dirty="0"/>
              <a:t>Older Adult Culture &amp; Care</a:t>
            </a:r>
          </a:p>
        </p:txBody>
      </p:sp>
      <p:cxnSp>
        <p:nvCxnSpPr>
          <p:cNvPr id="11" name="Straight Connector 10">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descr="Two people holding each other's hands">
            <a:extLst>
              <a:ext uri="{FF2B5EF4-FFF2-40B4-BE49-F238E27FC236}">
                <a16:creationId xmlns:a16="http://schemas.microsoft.com/office/drawing/2014/main" id="{9ED55050-6645-B6F8-D535-01E59619C141}"/>
              </a:ext>
            </a:extLst>
          </p:cNvPr>
          <p:cNvPicPr>
            <a:picLocks noChangeAspect="1"/>
          </p:cNvPicPr>
          <p:nvPr/>
        </p:nvPicPr>
        <p:blipFill>
          <a:blip r:embed="rId2"/>
          <a:srcRect l="19319" r="25426" b="-1"/>
          <a:stretch>
            <a:fillRect/>
          </a:stretch>
        </p:blipFill>
        <p:spPr>
          <a:xfrm>
            <a:off x="6515100" y="10"/>
            <a:ext cx="5676900" cy="6857990"/>
          </a:xfrm>
          <a:prstGeom prst="rect">
            <a:avLst/>
          </a:prstGeom>
        </p:spPr>
      </p:pic>
      <p:pic>
        <p:nvPicPr>
          <p:cNvPr id="6" name="Picture 3">
            <a:extLst>
              <a:ext uri="{FF2B5EF4-FFF2-40B4-BE49-F238E27FC236}">
                <a16:creationId xmlns:a16="http://schemas.microsoft.com/office/drawing/2014/main" id="{798E7C4C-CBB5-8DC6-7C2D-4AE83032C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36" y="4656537"/>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4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15548-E319-34BF-4FBD-38A6B31E9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011644-1246-45C1-009F-9B968B8D1D8C}"/>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8A11FDA5-218B-50DD-48F0-BC037152215F}"/>
              </a:ext>
            </a:extLst>
          </p:cNvPr>
          <p:cNvSpPr>
            <a:spLocks noGrp="1"/>
          </p:cNvSpPr>
          <p:nvPr>
            <p:ph idx="1"/>
          </p:nvPr>
        </p:nvSpPr>
        <p:spPr/>
        <p:txBody>
          <a:bodyPr>
            <a:normAutofit/>
          </a:bodyPr>
          <a:lstStyle/>
          <a:p>
            <a:r>
              <a:rPr lang="en-US" dirty="0"/>
              <a:t>Depression and suicide are major health concerns among older adults.</a:t>
            </a:r>
          </a:p>
          <a:p>
            <a:r>
              <a:rPr lang="en-US" dirty="0"/>
              <a:t>Aging brings physical, cognitive, and emotional changes that raise risk.</a:t>
            </a:r>
          </a:p>
          <a:p>
            <a:r>
              <a:rPr lang="en-US" dirty="0"/>
              <a:t>Older adults have </a:t>
            </a:r>
            <a:r>
              <a:rPr lang="en-US" b="1" dirty="0"/>
              <a:t>some of the highest suicide rates</a:t>
            </a:r>
            <a:r>
              <a:rPr lang="en-US" dirty="0"/>
              <a:t> of any age group.</a:t>
            </a:r>
          </a:p>
          <a:p>
            <a:r>
              <a:rPr lang="en-US" dirty="0"/>
              <a:t>Early recognition, appropriate treatment, and ongoing monitoring are critical.</a:t>
            </a:r>
          </a:p>
          <a:p>
            <a:pPr marL="0" indent="0">
              <a:buNone/>
            </a:pPr>
            <a:endParaRPr lang="en-US" dirty="0"/>
          </a:p>
        </p:txBody>
      </p:sp>
      <p:pic>
        <p:nvPicPr>
          <p:cNvPr id="4" name="Picture 3">
            <a:extLst>
              <a:ext uri="{FF2B5EF4-FFF2-40B4-BE49-F238E27FC236}">
                <a16:creationId xmlns:a16="http://schemas.microsoft.com/office/drawing/2014/main" id="{708F06D3-07DC-925B-463A-4B598501D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0966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58E9C-293A-CC54-2E53-4CBB132790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0FCCD1-732B-3BB6-3E51-A13973E8088B}"/>
              </a:ext>
            </a:extLst>
          </p:cNvPr>
          <p:cNvSpPr>
            <a:spLocks noGrp="1"/>
          </p:cNvSpPr>
          <p:nvPr>
            <p:ph type="title"/>
          </p:nvPr>
        </p:nvSpPr>
        <p:spPr/>
        <p:txBody>
          <a:bodyPr/>
          <a:lstStyle/>
          <a:p>
            <a:r>
              <a:rPr lang="en-US" dirty="0"/>
              <a:t>Understanding Depression</a:t>
            </a:r>
          </a:p>
        </p:txBody>
      </p:sp>
      <p:sp>
        <p:nvSpPr>
          <p:cNvPr id="3" name="Content Placeholder 2">
            <a:extLst>
              <a:ext uri="{FF2B5EF4-FFF2-40B4-BE49-F238E27FC236}">
                <a16:creationId xmlns:a16="http://schemas.microsoft.com/office/drawing/2014/main" id="{693D05DF-5DA2-212F-2747-BAF1F985F885}"/>
              </a:ext>
            </a:extLst>
          </p:cNvPr>
          <p:cNvSpPr>
            <a:spLocks noGrp="1"/>
          </p:cNvSpPr>
          <p:nvPr>
            <p:ph idx="1"/>
          </p:nvPr>
        </p:nvSpPr>
        <p:spPr/>
        <p:txBody>
          <a:bodyPr>
            <a:normAutofit fontScale="85000" lnSpcReduction="20000"/>
          </a:bodyPr>
          <a:lstStyle/>
          <a:p>
            <a:pPr marL="0" indent="0">
              <a:buNone/>
            </a:pPr>
            <a:r>
              <a:rPr lang="en-US" b="1" dirty="0"/>
              <a:t>Definition:</a:t>
            </a:r>
            <a:r>
              <a:rPr lang="en-US" dirty="0"/>
              <a:t> Ongoing sadness or loss of interest/pleasure for 2+ weeks.</a:t>
            </a:r>
          </a:p>
          <a:p>
            <a:r>
              <a:rPr lang="en-US" b="1" dirty="0"/>
              <a:t>Types:</a:t>
            </a:r>
            <a:endParaRPr lang="en-US" dirty="0"/>
          </a:p>
          <a:p>
            <a:pPr lvl="1"/>
            <a:r>
              <a:rPr lang="en-US" i="1" dirty="0"/>
              <a:t>Major Depression</a:t>
            </a:r>
            <a:r>
              <a:rPr lang="en-US" dirty="0"/>
              <a:t> – severe, short-term episode.</a:t>
            </a:r>
          </a:p>
          <a:p>
            <a:pPr lvl="1"/>
            <a:r>
              <a:rPr lang="en-US" i="1" dirty="0"/>
              <a:t>Dysthymia</a:t>
            </a:r>
            <a:r>
              <a:rPr lang="en-US" dirty="0"/>
              <a:t> – mild but long-lasting (2+ years).</a:t>
            </a:r>
          </a:p>
          <a:p>
            <a:pPr lvl="1"/>
            <a:r>
              <a:rPr lang="en-US" i="1" dirty="0"/>
              <a:t>Substance/Medication-Induced.</a:t>
            </a:r>
            <a:endParaRPr lang="en-US" dirty="0"/>
          </a:p>
          <a:p>
            <a:pPr lvl="1"/>
            <a:r>
              <a:rPr lang="en-US" i="1" dirty="0"/>
              <a:t>Due to Medical Condition</a:t>
            </a:r>
            <a:r>
              <a:rPr lang="en-US" dirty="0"/>
              <a:t> – e.g., heart disease, cancer.</a:t>
            </a:r>
          </a:p>
          <a:p>
            <a:pPr marL="0" indent="0">
              <a:buNone/>
            </a:pPr>
            <a:r>
              <a:rPr lang="en-US" b="1" dirty="0"/>
              <a:t>Common Symptoms in Older Adults:</a:t>
            </a:r>
            <a:endParaRPr lang="en-US" dirty="0"/>
          </a:p>
          <a:p>
            <a:r>
              <a:rPr lang="en-US" dirty="0"/>
              <a:t>Fatigue, pain, headaches, memory loss.</a:t>
            </a:r>
          </a:p>
          <a:p>
            <a:r>
              <a:rPr lang="en-US" dirty="0"/>
              <a:t>Irritability, guilt, anxiety, agitation.</a:t>
            </a:r>
          </a:p>
          <a:p>
            <a:r>
              <a:rPr lang="en-US" dirty="0"/>
              <a:t>Lack of motivation or emotion (“emotional numbing”).</a:t>
            </a:r>
          </a:p>
          <a:p>
            <a:r>
              <a:rPr lang="en-US" dirty="0"/>
              <a:t>Thoughts of death or suicide.</a:t>
            </a:r>
          </a:p>
          <a:p>
            <a:endParaRPr lang="en-US" dirty="0"/>
          </a:p>
        </p:txBody>
      </p:sp>
      <p:pic>
        <p:nvPicPr>
          <p:cNvPr id="4" name="Picture 3">
            <a:extLst>
              <a:ext uri="{FF2B5EF4-FFF2-40B4-BE49-F238E27FC236}">
                <a16:creationId xmlns:a16="http://schemas.microsoft.com/office/drawing/2014/main" id="{FFC6A8AC-16AB-742C-2081-EEAA57DB2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67350"/>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6564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AB44-FB81-8A8F-803C-4EFA0B1DCF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208EE-2832-70A4-97E9-558619A6E315}"/>
              </a:ext>
            </a:extLst>
          </p:cNvPr>
          <p:cNvSpPr>
            <a:spLocks noGrp="1"/>
          </p:cNvSpPr>
          <p:nvPr>
            <p:ph type="title"/>
          </p:nvPr>
        </p:nvSpPr>
        <p:spPr/>
        <p:txBody>
          <a:bodyPr/>
          <a:lstStyle/>
          <a:p>
            <a:r>
              <a:rPr lang="en-US" dirty="0"/>
              <a:t>Prevalence</a:t>
            </a:r>
          </a:p>
        </p:txBody>
      </p:sp>
      <p:sp>
        <p:nvSpPr>
          <p:cNvPr id="4" name="Rectangle 1">
            <a:extLst>
              <a:ext uri="{FF2B5EF4-FFF2-40B4-BE49-F238E27FC236}">
                <a16:creationId xmlns:a16="http://schemas.microsoft.com/office/drawing/2014/main" id="{E3719082-266C-8E76-989E-30F657F9D87C}"/>
              </a:ext>
            </a:extLst>
          </p:cNvPr>
          <p:cNvSpPr>
            <a:spLocks noGrp="1" noChangeArrowheads="1"/>
          </p:cNvSpPr>
          <p:nvPr>
            <p:ph idx="1"/>
          </p:nvPr>
        </p:nvSpPr>
        <p:spPr bwMode="auto">
          <a:xfrm>
            <a:off x="700635" y="2485923"/>
            <a:ext cx="766011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Affects approximately 6 million older adults; </a:t>
            </a:r>
            <a:r>
              <a:rPr kumimoji="0" lang="en-US" altLang="en-US" sz="1800" b="1" i="0" u="none" strike="noStrike" cap="none" normalizeH="0" baseline="0" dirty="0">
                <a:ln>
                  <a:noFill/>
                </a:ln>
                <a:solidFill>
                  <a:schemeClr val="tx1"/>
                </a:solidFill>
                <a:effectLst/>
                <a:latin typeface="Arial" panose="020B0604020202020204" pitchFamily="34" charset="0"/>
              </a:rPr>
              <a:t>up to 90% don’t seek help.</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Many misinterpret symptoms as normal aging.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Rates increased due to isolation, COVID-19, and declining health.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High rates among individuals who:</a:t>
            </a:r>
          </a:p>
          <a:p>
            <a:pPr lvl="1" eaLnBrk="0" fontAlgn="base" hangingPunct="0">
              <a:lnSpc>
                <a:spcPct val="100000"/>
              </a:lnSpc>
              <a:spcBef>
                <a:spcPct val="0"/>
              </a:spcBef>
              <a:spcAft>
                <a:spcPct val="0"/>
              </a:spcAft>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Live alone or in long-term care.</a:t>
            </a:r>
          </a:p>
          <a:p>
            <a:pPr lvl="1" eaLnBrk="0" fontAlgn="base" hangingPunct="0">
              <a:lnSpc>
                <a:spcPct val="100000"/>
              </a:lnSpc>
              <a:spcBef>
                <a:spcPct val="0"/>
              </a:spcBef>
              <a:spcAft>
                <a:spcPct val="0"/>
              </a:spcAft>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Have low income or chronic illness.</a:t>
            </a:r>
          </a:p>
          <a:p>
            <a:pPr lvl="1" eaLnBrk="0" fontAlgn="base" hangingPunct="0">
              <a:lnSpc>
                <a:spcPct val="100000"/>
              </a:lnSpc>
              <a:spcBef>
                <a:spcPct val="0"/>
              </a:spcBef>
              <a:spcAft>
                <a:spcPct val="0"/>
              </a:spcAft>
              <a:buFont typeface="Wingdings" panose="05000000000000000000" pitchFamily="2" charset="2"/>
              <a:buChar char="§"/>
            </a:pPr>
            <a:r>
              <a:rPr kumimoji="0" lang="en-US" altLang="en-US" sz="1600" b="0" i="0" u="none" strike="noStrike" cap="none" normalizeH="0" baseline="0" dirty="0">
                <a:ln>
                  <a:noFill/>
                </a:ln>
                <a:solidFill>
                  <a:schemeClr val="tx1"/>
                </a:solidFill>
                <a:effectLst/>
                <a:latin typeface="Arial" panose="020B0604020202020204" pitchFamily="34" charset="0"/>
              </a:rPr>
              <a:t>Are of Hispanic ethnicity or poor health status.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9A12856-D4D3-8FC6-C8E2-608EDB430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Prolonged Grief Disorder: What It Looks ...">
            <a:extLst>
              <a:ext uri="{FF2B5EF4-FFF2-40B4-BE49-F238E27FC236}">
                <a16:creationId xmlns:a16="http://schemas.microsoft.com/office/drawing/2014/main" id="{7CC43754-87C3-D047-1E45-86F5E3F1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0745" y="914400"/>
            <a:ext cx="2988645" cy="19888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9370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19D04-3121-5108-2470-B4EDCF9F9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B2767-B619-C4A7-3D5E-0DA93E4EE55D}"/>
              </a:ext>
            </a:extLst>
          </p:cNvPr>
          <p:cNvSpPr>
            <a:spLocks noGrp="1"/>
          </p:cNvSpPr>
          <p:nvPr>
            <p:ph type="title"/>
          </p:nvPr>
        </p:nvSpPr>
        <p:spPr/>
        <p:txBody>
          <a:bodyPr/>
          <a:lstStyle/>
          <a:p>
            <a:r>
              <a:rPr lang="en-US" dirty="0"/>
              <a:t>Barriers to Care</a:t>
            </a:r>
          </a:p>
        </p:txBody>
      </p:sp>
      <p:sp>
        <p:nvSpPr>
          <p:cNvPr id="3" name="Content Placeholder 2">
            <a:extLst>
              <a:ext uri="{FF2B5EF4-FFF2-40B4-BE49-F238E27FC236}">
                <a16:creationId xmlns:a16="http://schemas.microsoft.com/office/drawing/2014/main" id="{1D142F88-0E18-9868-7281-7ABD236CB09A}"/>
              </a:ext>
            </a:extLst>
          </p:cNvPr>
          <p:cNvSpPr>
            <a:spLocks noGrp="1"/>
          </p:cNvSpPr>
          <p:nvPr>
            <p:ph idx="1"/>
          </p:nvPr>
        </p:nvSpPr>
        <p:spPr/>
        <p:txBody>
          <a:bodyPr/>
          <a:lstStyle/>
          <a:p>
            <a:pPr marL="0" indent="0">
              <a:buNone/>
            </a:pPr>
            <a:r>
              <a:rPr lang="en-US" b="1" dirty="0"/>
              <a:t>Provider Barriers:</a:t>
            </a:r>
            <a:endParaRPr lang="en-US" dirty="0"/>
          </a:p>
          <a:p>
            <a:r>
              <a:rPr lang="en-US" dirty="0"/>
              <a:t>Misdiagnosis, ageism, overlapping medical symptoms.</a:t>
            </a:r>
          </a:p>
          <a:p>
            <a:pPr marL="0" indent="0">
              <a:buNone/>
            </a:pPr>
            <a:r>
              <a:rPr lang="en-US" b="1" dirty="0"/>
              <a:t>Client Barriers:</a:t>
            </a:r>
            <a:endParaRPr lang="en-US" dirty="0"/>
          </a:p>
          <a:p>
            <a:r>
              <a:rPr lang="en-US" dirty="0"/>
              <a:t>Stigma or denial that it’s a health issue.</a:t>
            </a:r>
          </a:p>
          <a:p>
            <a:r>
              <a:rPr lang="en-US" dirty="0"/>
              <a:t>Cost, transportation, poor insurance.</a:t>
            </a:r>
          </a:p>
          <a:p>
            <a:r>
              <a:rPr lang="en-US" dirty="0"/>
              <a:t>Fear of dependence or medication side effects.</a:t>
            </a:r>
          </a:p>
          <a:p>
            <a:r>
              <a:rPr lang="en-US" dirty="0"/>
              <a:t>Preference for self-reliance and privacy.</a:t>
            </a:r>
          </a:p>
          <a:p>
            <a:endParaRPr lang="en-US" dirty="0"/>
          </a:p>
        </p:txBody>
      </p:sp>
      <p:pic>
        <p:nvPicPr>
          <p:cNvPr id="4" name="Picture 3">
            <a:extLst>
              <a:ext uri="{FF2B5EF4-FFF2-40B4-BE49-F238E27FC236}">
                <a16:creationId xmlns:a16="http://schemas.microsoft.com/office/drawing/2014/main" id="{591DBEE6-7EEC-E458-5258-50F5D63A6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5377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E0B33-D64A-35D4-D23D-37BD6F454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7F4E6-78B7-DEDC-5093-3B6176D65BC5}"/>
              </a:ext>
            </a:extLst>
          </p:cNvPr>
          <p:cNvSpPr>
            <a:spLocks noGrp="1"/>
          </p:cNvSpPr>
          <p:nvPr>
            <p:ph type="title"/>
          </p:nvPr>
        </p:nvSpPr>
        <p:spPr/>
        <p:txBody>
          <a:bodyPr/>
          <a:lstStyle/>
          <a:p>
            <a:r>
              <a:rPr lang="en-US" dirty="0"/>
              <a:t>Thoughts of Death vs. Suicidal Intent</a:t>
            </a:r>
          </a:p>
        </p:txBody>
      </p:sp>
      <p:sp>
        <p:nvSpPr>
          <p:cNvPr id="6" name="Rectangle 1">
            <a:extLst>
              <a:ext uri="{FF2B5EF4-FFF2-40B4-BE49-F238E27FC236}">
                <a16:creationId xmlns:a16="http://schemas.microsoft.com/office/drawing/2014/main" id="{42962B46-B096-F3DD-3907-C4FAE679A445}"/>
              </a:ext>
            </a:extLst>
          </p:cNvPr>
          <p:cNvSpPr>
            <a:spLocks noGrp="1" noChangeArrowheads="1"/>
          </p:cNvSpPr>
          <p:nvPr>
            <p:ph idx="1"/>
          </p:nvPr>
        </p:nvSpPr>
        <p:spPr bwMode="auto">
          <a:xfrm>
            <a:off x="700635" y="2740661"/>
            <a:ext cx="75232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Thoughts of death</a:t>
            </a:r>
            <a:r>
              <a:rPr kumimoji="0" lang="en-US" altLang="en-US" sz="1800" b="0" i="0" u="none" strike="noStrike" cap="none" normalizeH="0" baseline="0" dirty="0">
                <a:ln>
                  <a:noFill/>
                </a:ln>
                <a:solidFill>
                  <a:schemeClr val="tx1"/>
                </a:solidFill>
                <a:effectLst/>
                <a:latin typeface="Arial" panose="020B0604020202020204" pitchFamily="34" charset="0"/>
              </a:rPr>
              <a:t> can be normal in later life—reflective, not suicidal.</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Suicidality</a:t>
            </a:r>
            <a:r>
              <a:rPr kumimoji="0" lang="en-US" altLang="en-US" sz="1800" b="0" i="0" u="none" strike="noStrike" cap="none" normalizeH="0" baseline="0" dirty="0">
                <a:ln>
                  <a:noFill/>
                </a:ln>
                <a:solidFill>
                  <a:schemeClr val="tx1"/>
                </a:solidFill>
                <a:effectLst/>
                <a:latin typeface="Arial" panose="020B0604020202020204" pitchFamily="34" charset="0"/>
              </a:rPr>
              <a:t> includes intent, plan, or preparation to end life.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Adults </a:t>
            </a:r>
            <a:r>
              <a:rPr kumimoji="0" lang="en-US" altLang="en-US" sz="1800" b="1" i="0" u="none" strike="noStrike" cap="none" normalizeH="0" baseline="0" dirty="0">
                <a:ln>
                  <a:noFill/>
                </a:ln>
                <a:solidFill>
                  <a:schemeClr val="tx1"/>
                </a:solidFill>
                <a:effectLst/>
                <a:latin typeface="Arial" panose="020B0604020202020204" pitchFamily="34" charset="0"/>
              </a:rPr>
              <a:t>85 and older</a:t>
            </a:r>
            <a:r>
              <a:rPr kumimoji="0" lang="en-US" altLang="en-US" sz="1800" b="0" i="0" u="none" strike="noStrike" cap="none" normalizeH="0" baseline="0" dirty="0">
                <a:ln>
                  <a:noFill/>
                </a:ln>
                <a:solidFill>
                  <a:schemeClr val="tx1"/>
                </a:solidFill>
                <a:effectLst/>
                <a:latin typeface="Arial" panose="020B0604020202020204" pitchFamily="34" charset="0"/>
              </a:rPr>
              <a:t> have the </a:t>
            </a:r>
            <a:r>
              <a:rPr kumimoji="0" lang="en-US" altLang="en-US" sz="1800" b="0" i="1" u="none" strike="noStrike" cap="none" normalizeH="0" baseline="0" dirty="0">
                <a:ln>
                  <a:noFill/>
                </a:ln>
                <a:solidFill>
                  <a:schemeClr val="tx1"/>
                </a:solidFill>
                <a:effectLst/>
                <a:latin typeface="Arial" panose="020B0604020202020204" pitchFamily="34" charset="0"/>
              </a:rPr>
              <a:t>highest suicide rate</a:t>
            </a:r>
            <a:r>
              <a:rPr kumimoji="0" lang="en-US" altLang="en-US" sz="1800" b="0" i="0" u="none" strike="noStrike" cap="none" normalizeH="0" baseline="0" dirty="0">
                <a:ln>
                  <a:noFill/>
                </a:ln>
                <a:solidFill>
                  <a:schemeClr val="tx1"/>
                </a:solidFill>
                <a:effectLst/>
                <a:latin typeface="Arial" panose="020B0604020202020204" pitchFamily="34" charset="0"/>
              </a:rPr>
              <a:t> in the U.S.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Older men are most at risk due to isolation and access to lethal means.</a:t>
            </a:r>
          </a:p>
        </p:txBody>
      </p:sp>
      <p:pic>
        <p:nvPicPr>
          <p:cNvPr id="7" name="Picture 6">
            <a:extLst>
              <a:ext uri="{FF2B5EF4-FFF2-40B4-BE49-F238E27FC236}">
                <a16:creationId xmlns:a16="http://schemas.microsoft.com/office/drawing/2014/main" id="{F2597677-727A-2ECF-2C41-E3A21E76F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7354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CE7D9-B220-1DF5-FCE2-A711B16CE8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7B3514-A0B5-382C-491C-10B714DF9D52}"/>
              </a:ext>
            </a:extLst>
          </p:cNvPr>
          <p:cNvSpPr>
            <a:spLocks noGrp="1"/>
          </p:cNvSpPr>
          <p:nvPr>
            <p:ph type="title"/>
          </p:nvPr>
        </p:nvSpPr>
        <p:spPr/>
        <p:txBody>
          <a:bodyPr/>
          <a:lstStyle/>
          <a:p>
            <a:r>
              <a:rPr lang="en-US" dirty="0"/>
              <a:t>Risk Factors for Depression</a:t>
            </a:r>
          </a:p>
        </p:txBody>
      </p:sp>
      <p:sp>
        <p:nvSpPr>
          <p:cNvPr id="3" name="Content Placeholder 2">
            <a:extLst>
              <a:ext uri="{FF2B5EF4-FFF2-40B4-BE49-F238E27FC236}">
                <a16:creationId xmlns:a16="http://schemas.microsoft.com/office/drawing/2014/main" id="{2D408BA1-BA28-A292-645D-1DC7891F06F0}"/>
              </a:ext>
            </a:extLst>
          </p:cNvPr>
          <p:cNvSpPr>
            <a:spLocks noGrp="1"/>
          </p:cNvSpPr>
          <p:nvPr>
            <p:ph idx="1"/>
          </p:nvPr>
        </p:nvSpPr>
        <p:spPr/>
        <p:txBody>
          <a:bodyPr>
            <a:normAutofit fontScale="92500" lnSpcReduction="20000"/>
          </a:bodyPr>
          <a:lstStyle/>
          <a:p>
            <a:pPr marL="0" indent="0">
              <a:buNone/>
            </a:pPr>
            <a:r>
              <a:rPr lang="en-US" b="1" dirty="0"/>
              <a:t>Physical:</a:t>
            </a:r>
            <a:r>
              <a:rPr lang="en-US" dirty="0"/>
              <a:t> Chronic illness (heart disease, cancer, diabetes, arthritis, Parkinson’s), chronic pain, poor sleep, and medication side effects.</a:t>
            </a:r>
          </a:p>
          <a:p>
            <a:pPr marL="0" indent="0">
              <a:buNone/>
            </a:pPr>
            <a:br>
              <a:rPr lang="en-US" dirty="0"/>
            </a:br>
            <a:r>
              <a:rPr lang="en-US" b="1" dirty="0"/>
              <a:t>Cognitive:</a:t>
            </a:r>
            <a:r>
              <a:rPr lang="en-US" dirty="0"/>
              <a:t> Dementia, cognitive decline, or “pseudodementia.”</a:t>
            </a:r>
          </a:p>
          <a:p>
            <a:pPr marL="0" indent="0">
              <a:buNone/>
            </a:pPr>
            <a:br>
              <a:rPr lang="en-US" dirty="0"/>
            </a:br>
            <a:r>
              <a:rPr lang="en-US" b="1" dirty="0"/>
              <a:t>Psychosocial:</a:t>
            </a:r>
            <a:endParaRPr lang="en-US" dirty="0"/>
          </a:p>
          <a:p>
            <a:r>
              <a:rPr lang="en-US" dirty="0"/>
              <a:t>Retirement, grief, loss of independence.</a:t>
            </a:r>
          </a:p>
          <a:p>
            <a:r>
              <a:rPr lang="en-US" dirty="0"/>
              <a:t>Fixed income or financial strain.</a:t>
            </a:r>
          </a:p>
          <a:p>
            <a:r>
              <a:rPr lang="en-US" dirty="0"/>
              <a:t>Loneliness and social isolation.</a:t>
            </a:r>
          </a:p>
          <a:p>
            <a:r>
              <a:rPr lang="en-US" dirty="0"/>
              <a:t>Substance use or misuse (alcohol, opioids, etc.).</a:t>
            </a:r>
          </a:p>
          <a:p>
            <a:endParaRPr lang="en-US" dirty="0"/>
          </a:p>
        </p:txBody>
      </p:sp>
      <p:pic>
        <p:nvPicPr>
          <p:cNvPr id="4" name="Picture 3">
            <a:extLst>
              <a:ext uri="{FF2B5EF4-FFF2-40B4-BE49-F238E27FC236}">
                <a16:creationId xmlns:a16="http://schemas.microsoft.com/office/drawing/2014/main" id="{E515F815-89C5-C98E-4A2E-CAB0AD0E0E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97097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F3206-45FC-0844-0003-5856EBE743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A7060-7802-DA15-14B4-16DF0BFA4A22}"/>
              </a:ext>
            </a:extLst>
          </p:cNvPr>
          <p:cNvSpPr>
            <a:spLocks noGrp="1"/>
          </p:cNvSpPr>
          <p:nvPr>
            <p:ph type="title"/>
          </p:nvPr>
        </p:nvSpPr>
        <p:spPr/>
        <p:txBody>
          <a:bodyPr/>
          <a:lstStyle/>
          <a:p>
            <a:r>
              <a:rPr lang="en-US" dirty="0"/>
              <a:t>Loneliness &amp; Isolation</a:t>
            </a:r>
          </a:p>
        </p:txBody>
      </p:sp>
      <p:sp>
        <p:nvSpPr>
          <p:cNvPr id="4" name="Rectangle 1">
            <a:extLst>
              <a:ext uri="{FF2B5EF4-FFF2-40B4-BE49-F238E27FC236}">
                <a16:creationId xmlns:a16="http://schemas.microsoft.com/office/drawing/2014/main" id="{4518759C-A066-159E-483D-ECAFC1278528}"/>
              </a:ext>
            </a:extLst>
          </p:cNvPr>
          <p:cNvSpPr>
            <a:spLocks noGrp="1" noChangeArrowheads="1"/>
          </p:cNvSpPr>
          <p:nvPr>
            <p:ph idx="1"/>
          </p:nvPr>
        </p:nvSpPr>
        <p:spPr bwMode="auto">
          <a:xfrm>
            <a:off x="700635" y="2330929"/>
            <a:ext cx="10491013"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Loneliness is defined as the feeling of being alone and social isolation occurs when the person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does not have access to social contacts. These are often seen </a:t>
            </a:r>
            <a:r>
              <a:rPr lang="en-US" altLang="en-US" sz="1800" dirty="0">
                <a:latin typeface="Arial" panose="020B0604020202020204" pitchFamily="34" charset="0"/>
              </a:rPr>
              <a:t>when individuals are in long term care</a:t>
            </a: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latin typeface="Arial" panose="020B0604020202020204" pitchFamily="34" charset="0"/>
              </a:rPr>
              <a:t>facilities.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Up to </a:t>
            </a:r>
            <a:r>
              <a:rPr kumimoji="0" lang="en-US" altLang="en-US" sz="1800" b="1" i="0" u="none" strike="noStrike" cap="none" normalizeH="0" baseline="0" dirty="0">
                <a:ln>
                  <a:noFill/>
                </a:ln>
                <a:solidFill>
                  <a:schemeClr val="tx1"/>
                </a:solidFill>
                <a:effectLst/>
                <a:latin typeface="Arial" panose="020B0604020202020204" pitchFamily="34" charset="0"/>
              </a:rPr>
              <a:t>50% of older adults</a:t>
            </a:r>
            <a:r>
              <a:rPr kumimoji="0" lang="en-US" altLang="en-US" sz="1800" b="0" i="0" u="none" strike="noStrike" cap="none" normalizeH="0" baseline="0" dirty="0">
                <a:ln>
                  <a:noFill/>
                </a:ln>
                <a:solidFill>
                  <a:schemeClr val="tx1"/>
                </a:solidFill>
                <a:effectLst/>
                <a:latin typeface="Arial" panose="020B0604020202020204" pitchFamily="34" charset="0"/>
              </a:rPr>
              <a:t> are at risk for isolation; approximately </a:t>
            </a:r>
            <a:r>
              <a:rPr kumimoji="0" lang="en-US" altLang="en-US" sz="1800" b="1" i="0" u="none" strike="noStrike" cap="none" normalizeH="0" baseline="0" dirty="0">
                <a:ln>
                  <a:noFill/>
                </a:ln>
                <a:solidFill>
                  <a:schemeClr val="tx1"/>
                </a:solidFill>
                <a:effectLst/>
                <a:latin typeface="Arial" panose="020B0604020202020204" pitchFamily="34" charset="0"/>
              </a:rPr>
              <a:t>33% report loneliness. </a:t>
            </a:r>
            <a:r>
              <a:rPr kumimoji="0" lang="en-US" altLang="en-US" sz="1800" i="0" u="none" strike="noStrike" cap="none" normalizeH="0" baseline="0" dirty="0">
                <a:ln>
                  <a:noFill/>
                </a:ln>
                <a:solidFill>
                  <a:schemeClr val="tx1"/>
                </a:solidFill>
                <a:effectLst/>
                <a:latin typeface="Arial" panose="020B0604020202020204" pitchFamily="34" charset="0"/>
              </a:rPr>
              <a:t>The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i="0" u="none" strike="noStrike" cap="none" normalizeH="0" baseline="0" dirty="0">
                <a:ln>
                  <a:noFill/>
                </a:ln>
                <a:solidFill>
                  <a:schemeClr val="tx1"/>
                </a:solidFill>
                <a:effectLst/>
                <a:latin typeface="Arial" panose="020B0604020202020204" pitchFamily="34" charset="0"/>
              </a:rPr>
              <a:t>rate of loneliness doubles in those residing in long-term care facilities.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Being alone and isolated is strongly linked to depression, cognitive decline, and suicide risk.</a:t>
            </a:r>
          </a:p>
          <a:p>
            <a:pPr marL="0" lvl="0" indent="0" eaLnBrk="0" fontAlgn="base" hangingPunct="0">
              <a:lnSpc>
                <a:spcPct val="100000"/>
              </a:lnSpc>
              <a:spcBef>
                <a:spcPct val="0"/>
              </a:spcBef>
              <a:spcAft>
                <a:spcPct val="0"/>
              </a:spcAft>
              <a:buFontTx/>
              <a:buChar char="•"/>
            </a:pPr>
            <a:r>
              <a:rPr lang="en-US" sz="1800" dirty="0">
                <a:latin typeface="Arial" panose="020B0604020202020204" pitchFamily="34" charset="0"/>
                <a:cs typeface="Arial" panose="020B0604020202020204" pitchFamily="34" charset="0"/>
              </a:rPr>
              <a:t>An unfortunate consequence of the COVID-19 pandemic was an increase in isolation </a:t>
            </a:r>
          </a:p>
          <a:p>
            <a:pPr marL="0" lvl="0" indent="0" eaLnBrk="0" fontAlgn="base" hangingPunct="0">
              <a:lnSpc>
                <a:spcPct val="100000"/>
              </a:lnSpc>
              <a:spcBef>
                <a:spcPct val="0"/>
              </a:spcBef>
              <a:spcAft>
                <a:spcPct val="0"/>
              </a:spcAft>
              <a:buNone/>
            </a:pPr>
            <a:r>
              <a:rPr lang="en-US" sz="1800" dirty="0">
                <a:latin typeface="Arial" panose="020B0604020202020204" pitchFamily="34" charset="0"/>
                <a:cs typeface="Arial" panose="020B0604020202020204" pitchFamily="34" charset="0"/>
              </a:rPr>
              <a:t>and loneliness in the older adult population. </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5FE9CF2-EC21-2E5C-72C6-99BB565F4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7196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681B-CCD4-B692-7046-0CFEA307A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F9B12-C720-0377-1410-01B0D3AF2C49}"/>
              </a:ext>
            </a:extLst>
          </p:cNvPr>
          <p:cNvSpPr>
            <a:spLocks noGrp="1"/>
          </p:cNvSpPr>
          <p:nvPr>
            <p:ph type="title"/>
          </p:nvPr>
        </p:nvSpPr>
        <p:spPr/>
        <p:txBody>
          <a:bodyPr/>
          <a:lstStyle/>
          <a:p>
            <a:r>
              <a:rPr lang="en-US" dirty="0"/>
              <a:t>Warning Signs of Suicide</a:t>
            </a:r>
          </a:p>
        </p:txBody>
      </p:sp>
      <p:sp>
        <p:nvSpPr>
          <p:cNvPr id="4" name="Rectangle 1">
            <a:extLst>
              <a:ext uri="{FF2B5EF4-FFF2-40B4-BE49-F238E27FC236}">
                <a16:creationId xmlns:a16="http://schemas.microsoft.com/office/drawing/2014/main" id="{A8CB38C0-850F-F701-9FF7-1FBFC5D83A49}"/>
              </a:ext>
            </a:extLst>
          </p:cNvPr>
          <p:cNvSpPr>
            <a:spLocks noGrp="1" noChangeArrowheads="1"/>
          </p:cNvSpPr>
          <p:nvPr>
            <p:ph idx="1"/>
          </p:nvPr>
        </p:nvSpPr>
        <p:spPr bwMode="auto">
          <a:xfrm>
            <a:off x="700635" y="1717929"/>
            <a:ext cx="10691265" cy="373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Talking about wanting to die.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Feeling hopeless or like a burden.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Withdrawing from others.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Increased substance use.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Restlessness or agitation.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Giving away possessions or saying goodbye.</a:t>
            </a:r>
          </a:p>
        </p:txBody>
      </p:sp>
      <p:pic>
        <p:nvPicPr>
          <p:cNvPr id="5" name="Picture 4">
            <a:extLst>
              <a:ext uri="{FF2B5EF4-FFF2-40B4-BE49-F238E27FC236}">
                <a16:creationId xmlns:a16="http://schemas.microsoft.com/office/drawing/2014/main" id="{6DB7DDF0-EED7-7B07-790D-B101FF30ED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11,017 Sad Old People Home Stock Photos ...">
            <a:extLst>
              <a:ext uri="{FF2B5EF4-FFF2-40B4-BE49-F238E27FC236}">
                <a16:creationId xmlns:a16="http://schemas.microsoft.com/office/drawing/2014/main" id="{A9D7EF04-4EE9-C05F-1860-DF476FC89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175" y="1568196"/>
            <a:ext cx="3895725" cy="25924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39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6948E8-71B9-F866-09EF-2503C96EE5F8}"/>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63A83F76-C2D0-519A-88ED-8B59FBCDCD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965E4AA2-204B-5C8B-1A47-65DC0DE04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70C89884-59DC-A1F3-0F06-7F8AD86E3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C6F018-0F5D-5104-EBC5-C0255091FC4D}"/>
              </a:ext>
            </a:extLst>
          </p:cNvPr>
          <p:cNvSpPr>
            <a:spLocks noGrp="1"/>
          </p:cNvSpPr>
          <p:nvPr>
            <p:ph type="title"/>
          </p:nvPr>
        </p:nvSpPr>
        <p:spPr>
          <a:xfrm>
            <a:off x="877824" y="249873"/>
            <a:ext cx="10250424" cy="1194879"/>
          </a:xfrm>
        </p:spPr>
        <p:txBody>
          <a:bodyPr vert="horz" lIns="91440" tIns="45720" rIns="91440" bIns="45720" rtlCol="0" anchor="b">
            <a:noAutofit/>
          </a:bodyPr>
          <a:lstStyle/>
          <a:p>
            <a:pPr algn="ctr">
              <a:lnSpc>
                <a:spcPct val="100000"/>
              </a:lnSpc>
            </a:pPr>
            <a:r>
              <a:rPr lang="en-US" sz="4000" dirty="0">
                <a:latin typeface="Californian FB" panose="0207040306080B030204" pitchFamily="18" charset="0"/>
              </a:rPr>
              <a:t>Overview for Staff Working with CCBHC – Eligible Members</a:t>
            </a:r>
          </a:p>
        </p:txBody>
      </p:sp>
      <p:pic>
        <p:nvPicPr>
          <p:cNvPr id="5" name="Picture 4">
            <a:extLst>
              <a:ext uri="{FF2B5EF4-FFF2-40B4-BE49-F238E27FC236}">
                <a16:creationId xmlns:a16="http://schemas.microsoft.com/office/drawing/2014/main" id="{E0619CD4-A448-610A-C531-6B0D143DD6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9B8E4FD0-F948-03D4-FBC6-FB4F681B036C}"/>
              </a:ext>
            </a:extLst>
          </p:cNvPr>
          <p:cNvSpPr txBox="1"/>
          <p:nvPr/>
        </p:nvSpPr>
        <p:spPr>
          <a:xfrm>
            <a:off x="1071372" y="1444752"/>
            <a:ext cx="10588752" cy="4696607"/>
          </a:xfrm>
          <a:prstGeom prst="rect">
            <a:avLst/>
          </a:prstGeom>
          <a:noFill/>
        </p:spPr>
        <p:txBody>
          <a:bodyPr wrap="square" rtlCol="0">
            <a:spAutoFit/>
          </a:bodyPr>
          <a:lstStyle/>
          <a:p>
            <a:pPr>
              <a:lnSpc>
                <a:spcPct val="110000"/>
              </a:lnSpc>
              <a:spcBef>
                <a:spcPts val="2500"/>
              </a:spcBef>
            </a:pPr>
            <a:r>
              <a:rPr lang="en-US" b="1" dirty="0">
                <a:latin typeface="Californian FB" panose="0207040306080B030204" pitchFamily="18" charset="0"/>
              </a:rPr>
              <a:t>Universal Access Commitment</a:t>
            </a:r>
          </a:p>
          <a:p>
            <a:pPr marL="0" lvl="1" indent="0">
              <a:lnSpc>
                <a:spcPct val="110000"/>
              </a:lnSpc>
              <a:buFont typeface="Arial" panose="020B0604020202020204" pitchFamily="34" charset="0"/>
              <a:buNone/>
            </a:pPr>
            <a:r>
              <a:rPr lang="en-US" dirty="0">
                <a:latin typeface="Californian FB" panose="0207040306080B030204" pitchFamily="18" charset="0"/>
              </a:rPr>
              <a:t>CCBHCs provide person-centered behavioral health services to all individuals regardless of insurance status or ability to pay.</a:t>
            </a:r>
          </a:p>
          <a:p>
            <a:pPr>
              <a:lnSpc>
                <a:spcPct val="110000"/>
              </a:lnSpc>
              <a:spcBef>
                <a:spcPts val="2500"/>
              </a:spcBef>
            </a:pPr>
            <a:r>
              <a:rPr lang="en-US" b="1" dirty="0">
                <a:latin typeface="Californian FB" panose="0207040306080B030204" pitchFamily="18" charset="0"/>
              </a:rPr>
              <a:t>Comprehensive Integrated Services</a:t>
            </a:r>
          </a:p>
          <a:p>
            <a:pPr marL="0" lvl="1" indent="0">
              <a:lnSpc>
                <a:spcPct val="110000"/>
              </a:lnSpc>
              <a:buFont typeface="Arial" panose="020B0604020202020204" pitchFamily="34" charset="0"/>
              <a:buNone/>
            </a:pPr>
            <a:r>
              <a:rPr lang="en-US" dirty="0">
                <a:latin typeface="Californian FB" panose="0207040306080B030204" pitchFamily="18" charset="0"/>
              </a:rPr>
              <a:t>The model delivers integrated care including mental health, substance use treatment, crisis services, and primary care screening.</a:t>
            </a:r>
          </a:p>
          <a:p>
            <a:pPr>
              <a:lnSpc>
                <a:spcPct val="110000"/>
              </a:lnSpc>
              <a:spcBef>
                <a:spcPts val="2500"/>
              </a:spcBef>
            </a:pPr>
            <a:r>
              <a:rPr lang="en-US" b="1" dirty="0">
                <a:latin typeface="Californian FB" panose="0207040306080B030204" pitchFamily="18" charset="0"/>
              </a:rPr>
              <a:t>Cross-System Coordination</a:t>
            </a:r>
          </a:p>
          <a:p>
            <a:pPr marL="0" lvl="1" indent="0">
              <a:lnSpc>
                <a:spcPct val="110000"/>
              </a:lnSpc>
              <a:buFont typeface="Arial" panose="020B0604020202020204" pitchFamily="34" charset="0"/>
              <a:buNone/>
            </a:pPr>
            <a:r>
              <a:rPr lang="en-US" dirty="0">
                <a:latin typeface="Californian FB" panose="0207040306080B030204" pitchFamily="18" charset="0"/>
              </a:rPr>
              <a:t>Strong partnerships with schools, law enforcement, courts, and veteran networks ensure holistic support for clients.</a:t>
            </a:r>
          </a:p>
          <a:p>
            <a:pPr>
              <a:lnSpc>
                <a:spcPct val="110000"/>
              </a:lnSpc>
              <a:spcBef>
                <a:spcPts val="2500"/>
              </a:spcBef>
            </a:pPr>
            <a:r>
              <a:rPr lang="en-US" b="1" dirty="0">
                <a:latin typeface="Californian FB" panose="0207040306080B030204" pitchFamily="18" charset="0"/>
              </a:rPr>
              <a:t>Staff Role and Responsibilities</a:t>
            </a:r>
          </a:p>
          <a:p>
            <a:pPr marL="0" lvl="1" indent="0">
              <a:lnSpc>
                <a:spcPct val="110000"/>
              </a:lnSpc>
              <a:buFont typeface="Arial" panose="020B0604020202020204" pitchFamily="34" charset="0"/>
              <a:buNone/>
            </a:pPr>
            <a:r>
              <a:rPr lang="en-US" dirty="0">
                <a:latin typeface="Californian FB" panose="0207040306080B030204" pitchFamily="18" charset="0"/>
              </a:rPr>
              <a:t>Staff ensure smooth operations through documentation, program adherence, and delivering empathic, evidence-based client support.</a:t>
            </a:r>
          </a:p>
        </p:txBody>
      </p:sp>
    </p:spTree>
    <p:extLst>
      <p:ext uri="{BB962C8B-B14F-4D97-AF65-F5344CB8AC3E}">
        <p14:creationId xmlns:p14="http://schemas.microsoft.com/office/powerpoint/2010/main" val="32745289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A0494-DD59-154E-E6E0-D3859024B3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F1669-7866-FFC5-F878-57B0AC399B8D}"/>
              </a:ext>
            </a:extLst>
          </p:cNvPr>
          <p:cNvSpPr>
            <a:spLocks noGrp="1"/>
          </p:cNvSpPr>
          <p:nvPr>
            <p:ph type="title"/>
          </p:nvPr>
        </p:nvSpPr>
        <p:spPr/>
        <p:txBody>
          <a:bodyPr/>
          <a:lstStyle/>
          <a:p>
            <a:r>
              <a:rPr lang="en-US" dirty="0"/>
              <a:t>Screening &amp; Assessment Tools</a:t>
            </a:r>
          </a:p>
        </p:txBody>
      </p:sp>
      <p:sp>
        <p:nvSpPr>
          <p:cNvPr id="3" name="Content Placeholder 2">
            <a:extLst>
              <a:ext uri="{FF2B5EF4-FFF2-40B4-BE49-F238E27FC236}">
                <a16:creationId xmlns:a16="http://schemas.microsoft.com/office/drawing/2014/main" id="{683B8454-7A61-6945-9413-6CF0F7DAC1AF}"/>
              </a:ext>
            </a:extLst>
          </p:cNvPr>
          <p:cNvSpPr>
            <a:spLocks noGrp="1"/>
          </p:cNvSpPr>
          <p:nvPr>
            <p:ph idx="1"/>
          </p:nvPr>
        </p:nvSpPr>
        <p:spPr/>
        <p:txBody>
          <a:bodyPr/>
          <a:lstStyle/>
          <a:p>
            <a:r>
              <a:rPr lang="en-US" b="1" dirty="0"/>
              <a:t>PHQ-9:</a:t>
            </a:r>
            <a:r>
              <a:rPr lang="en-US" dirty="0"/>
              <a:t> Screens for depression.</a:t>
            </a:r>
          </a:p>
          <a:p>
            <a:r>
              <a:rPr lang="en-US" b="1" dirty="0"/>
              <a:t>C-SSRS:</a:t>
            </a:r>
            <a:r>
              <a:rPr lang="en-US" dirty="0"/>
              <a:t> Evaluates suicidal ideation, plan, and intent.</a:t>
            </a:r>
          </a:p>
          <a:p>
            <a:r>
              <a:rPr lang="en-US" b="1" dirty="0"/>
              <a:t>ASQ:</a:t>
            </a:r>
            <a:r>
              <a:rPr lang="en-US" dirty="0"/>
              <a:t> 4 short questions for suicide risk.</a:t>
            </a:r>
          </a:p>
          <a:p>
            <a:pPr marL="0" indent="0">
              <a:buNone/>
            </a:pPr>
            <a:r>
              <a:rPr lang="en-US" b="1" dirty="0"/>
              <a:t>Assessment Tips:</a:t>
            </a:r>
            <a:endParaRPr lang="en-US" dirty="0"/>
          </a:p>
          <a:p>
            <a:r>
              <a:rPr lang="en-US" dirty="0"/>
              <a:t>Use a warm, nonjudgmental approach.</a:t>
            </a:r>
          </a:p>
          <a:p>
            <a:r>
              <a:rPr lang="en-US" dirty="0"/>
              <a:t>Consider cultural and personal factors.</a:t>
            </a:r>
          </a:p>
          <a:p>
            <a:r>
              <a:rPr lang="en-US" dirty="0"/>
              <a:t>Identify both </a:t>
            </a:r>
            <a:r>
              <a:rPr lang="en-US" b="1" dirty="0"/>
              <a:t>risk</a:t>
            </a:r>
            <a:r>
              <a:rPr lang="en-US" dirty="0"/>
              <a:t> and </a:t>
            </a:r>
            <a:r>
              <a:rPr lang="en-US" b="1" dirty="0"/>
              <a:t>protective</a:t>
            </a:r>
            <a:r>
              <a:rPr lang="en-US" dirty="0"/>
              <a:t> factors (family, faith, purpose).</a:t>
            </a:r>
          </a:p>
          <a:p>
            <a:r>
              <a:rPr lang="en-US" dirty="0"/>
              <a:t>Determine level of suicide risk: </a:t>
            </a:r>
            <a:r>
              <a:rPr lang="en-US" i="1" dirty="0"/>
              <a:t>Low, Moderate, or High.</a:t>
            </a:r>
            <a:endParaRPr lang="en-US" dirty="0"/>
          </a:p>
          <a:p>
            <a:endParaRPr lang="en-US" dirty="0"/>
          </a:p>
        </p:txBody>
      </p:sp>
      <p:pic>
        <p:nvPicPr>
          <p:cNvPr id="4" name="Picture 3">
            <a:extLst>
              <a:ext uri="{FF2B5EF4-FFF2-40B4-BE49-F238E27FC236}">
                <a16:creationId xmlns:a16="http://schemas.microsoft.com/office/drawing/2014/main" id="{4855A20B-C72F-DBBF-2413-E5327FD27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26111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86164-5065-5ED1-2C8B-EAF4A45BF2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B43701-6D8D-892F-9D21-E642795D132B}"/>
              </a:ext>
            </a:extLst>
          </p:cNvPr>
          <p:cNvSpPr>
            <a:spLocks noGrp="1"/>
          </p:cNvSpPr>
          <p:nvPr>
            <p:ph type="title"/>
          </p:nvPr>
        </p:nvSpPr>
        <p:spPr/>
        <p:txBody>
          <a:bodyPr/>
          <a:lstStyle/>
          <a:p>
            <a:r>
              <a:rPr lang="en-US" dirty="0"/>
              <a:t>Evidence-Based Interventions</a:t>
            </a:r>
          </a:p>
        </p:txBody>
      </p:sp>
      <p:sp>
        <p:nvSpPr>
          <p:cNvPr id="3" name="Content Placeholder 2">
            <a:extLst>
              <a:ext uri="{FF2B5EF4-FFF2-40B4-BE49-F238E27FC236}">
                <a16:creationId xmlns:a16="http://schemas.microsoft.com/office/drawing/2014/main" id="{34E6CDFE-F2A4-E082-4FBE-CD86C99D8650}"/>
              </a:ext>
            </a:extLst>
          </p:cNvPr>
          <p:cNvSpPr>
            <a:spLocks noGrp="1"/>
          </p:cNvSpPr>
          <p:nvPr>
            <p:ph idx="1"/>
          </p:nvPr>
        </p:nvSpPr>
        <p:spPr>
          <a:xfrm>
            <a:off x="700635" y="1631092"/>
            <a:ext cx="10691265" cy="4330796"/>
          </a:xfrm>
        </p:spPr>
        <p:txBody>
          <a:bodyPr>
            <a:normAutofit fontScale="92500" lnSpcReduction="20000"/>
          </a:bodyPr>
          <a:lstStyle/>
          <a:p>
            <a:r>
              <a:rPr lang="en-US" b="1" i="1" dirty="0"/>
              <a:t>Cognitive Behavioral Therapy </a:t>
            </a:r>
            <a:r>
              <a:rPr lang="en-US" b="1" dirty="0"/>
              <a:t>(</a:t>
            </a:r>
            <a:r>
              <a:rPr lang="en-US" b="1" i="1" dirty="0"/>
              <a:t>CBT)</a:t>
            </a:r>
            <a:r>
              <a:rPr lang="en-US" b="1" dirty="0"/>
              <a:t> </a:t>
            </a:r>
            <a:r>
              <a:rPr lang="en-US" dirty="0"/>
              <a:t>– Restructure negative thoughts.</a:t>
            </a:r>
          </a:p>
          <a:p>
            <a:r>
              <a:rPr lang="en-US" b="1" i="1" dirty="0"/>
              <a:t>Interpersonal Therapy (IPT)</a:t>
            </a:r>
            <a:r>
              <a:rPr lang="en-US" b="1" dirty="0"/>
              <a:t> </a:t>
            </a:r>
            <a:r>
              <a:rPr lang="en-US" dirty="0"/>
              <a:t>– Focus on grief and role transitions.</a:t>
            </a:r>
          </a:p>
          <a:p>
            <a:r>
              <a:rPr lang="en-US" b="1" i="1" dirty="0"/>
              <a:t>Problem-Solving Therapy (PST)</a:t>
            </a:r>
            <a:r>
              <a:rPr lang="en-US" b="1" dirty="0"/>
              <a:t> </a:t>
            </a:r>
            <a:r>
              <a:rPr lang="en-US" dirty="0"/>
              <a:t>– Builds coping and decision skills.</a:t>
            </a:r>
          </a:p>
          <a:p>
            <a:r>
              <a:rPr lang="en-US" b="1" i="1" dirty="0"/>
              <a:t>Life Review Therapy</a:t>
            </a:r>
            <a:r>
              <a:rPr lang="en-US" b="1" dirty="0"/>
              <a:t> </a:t>
            </a:r>
            <a:r>
              <a:rPr lang="en-US" dirty="0"/>
              <a:t>– Reflection and meaning-making of past and/or current life experiences.</a:t>
            </a:r>
          </a:p>
          <a:p>
            <a:r>
              <a:rPr lang="en-US" b="1" i="1" dirty="0"/>
              <a:t>Mindfulness-Based Stress Reduction (MBSR)</a:t>
            </a:r>
            <a:r>
              <a:rPr lang="en-US" b="1" dirty="0"/>
              <a:t> </a:t>
            </a:r>
            <a:r>
              <a:rPr lang="en-US" dirty="0"/>
              <a:t>– Enhances mood and focus.</a:t>
            </a:r>
          </a:p>
          <a:p>
            <a:pPr marL="0" indent="0">
              <a:buNone/>
            </a:pPr>
            <a:r>
              <a:rPr lang="en-US" b="1" dirty="0"/>
              <a:t>Medication:</a:t>
            </a:r>
            <a:endParaRPr lang="en-US" dirty="0"/>
          </a:p>
          <a:p>
            <a:r>
              <a:rPr lang="en-US" dirty="0"/>
              <a:t>SSRIs and SNRIs preferred (types of medications that are typically safer with fewer side effects).</a:t>
            </a:r>
          </a:p>
          <a:p>
            <a:pPr lvl="1"/>
            <a:r>
              <a:rPr lang="en-US" dirty="0"/>
              <a:t>Regular check-ins are important to ensure adherence and monitor medication effects. </a:t>
            </a:r>
          </a:p>
          <a:p>
            <a:pPr marL="0" indent="0">
              <a:buNone/>
            </a:pPr>
            <a:r>
              <a:rPr lang="en-US" b="1" dirty="0"/>
              <a:t>Social &amp; Lifestyle Approaches:</a:t>
            </a:r>
            <a:endParaRPr lang="en-US" dirty="0"/>
          </a:p>
          <a:p>
            <a:pPr lvl="1"/>
            <a:r>
              <a:rPr lang="en-US" dirty="0"/>
              <a:t>Group or community activities.</a:t>
            </a:r>
          </a:p>
          <a:p>
            <a:pPr lvl="1"/>
            <a:r>
              <a:rPr lang="en-US" dirty="0"/>
              <a:t>Exercise and healthy routines.</a:t>
            </a:r>
          </a:p>
          <a:p>
            <a:pPr lvl="1"/>
            <a:r>
              <a:rPr lang="en-US" dirty="0"/>
              <a:t>Volunteer and “befriending” programs.</a:t>
            </a:r>
          </a:p>
          <a:p>
            <a:endParaRPr lang="en-US" dirty="0"/>
          </a:p>
        </p:txBody>
      </p:sp>
      <p:pic>
        <p:nvPicPr>
          <p:cNvPr id="4" name="Picture 3">
            <a:extLst>
              <a:ext uri="{FF2B5EF4-FFF2-40B4-BE49-F238E27FC236}">
                <a16:creationId xmlns:a16="http://schemas.microsoft.com/office/drawing/2014/main" id="{F5EF41A5-D856-B4AB-712B-BDB73967C4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4824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76D8-DFFC-9E69-4AAB-B392BDBE98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05D72-B2B4-2F8F-6835-22D151D3C0D0}"/>
              </a:ext>
            </a:extLst>
          </p:cNvPr>
          <p:cNvSpPr>
            <a:spLocks noGrp="1"/>
          </p:cNvSpPr>
          <p:nvPr>
            <p:ph type="title"/>
          </p:nvPr>
        </p:nvSpPr>
        <p:spPr/>
        <p:txBody>
          <a:bodyPr/>
          <a:lstStyle/>
          <a:p>
            <a:r>
              <a:rPr lang="en-US" dirty="0"/>
              <a:t>Suicide Prevention Strategies</a:t>
            </a:r>
          </a:p>
        </p:txBody>
      </p:sp>
      <p:sp>
        <p:nvSpPr>
          <p:cNvPr id="4" name="Rectangle 1">
            <a:extLst>
              <a:ext uri="{FF2B5EF4-FFF2-40B4-BE49-F238E27FC236}">
                <a16:creationId xmlns:a16="http://schemas.microsoft.com/office/drawing/2014/main" id="{0737266A-6C14-5569-072A-D85E27A94027}"/>
              </a:ext>
            </a:extLst>
          </p:cNvPr>
          <p:cNvSpPr>
            <a:spLocks noGrp="1" noChangeArrowheads="1"/>
          </p:cNvSpPr>
          <p:nvPr>
            <p:ph idx="1"/>
          </p:nvPr>
        </p:nvSpPr>
        <p:spPr bwMode="auto">
          <a:xfrm>
            <a:off x="700635" y="2604684"/>
            <a:ext cx="849790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Combine </a:t>
            </a:r>
            <a:r>
              <a:rPr kumimoji="0" lang="en-US" altLang="en-US" sz="1800" b="1" i="0" u="none" strike="noStrike" cap="none" normalizeH="0" baseline="0" dirty="0">
                <a:ln>
                  <a:noFill/>
                </a:ln>
                <a:solidFill>
                  <a:schemeClr val="tx1"/>
                </a:solidFill>
                <a:effectLst/>
                <a:latin typeface="Arial" panose="020B0604020202020204" pitchFamily="34" charset="0"/>
              </a:rPr>
              <a:t>therapy, medication, and social connection.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Safety Planning:</a:t>
            </a:r>
            <a:r>
              <a:rPr kumimoji="0" lang="en-US" altLang="en-US" sz="1800" b="0" i="0" u="none" strike="noStrike" cap="none" normalizeH="0" baseline="0" dirty="0">
                <a:ln>
                  <a:noFill/>
                </a:ln>
                <a:solidFill>
                  <a:schemeClr val="tx1"/>
                </a:solidFill>
                <a:effectLst/>
                <a:latin typeface="Arial" panose="020B0604020202020204" pitchFamily="34" charset="0"/>
              </a:rPr>
              <a:t> Identify triggers, supports, and emergency contacts.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Question, Persuade, and Refer Training (QPR):</a:t>
            </a:r>
            <a:r>
              <a:rPr kumimoji="0" lang="en-US" altLang="en-US" sz="1800" b="0" i="0" u="none" strike="noStrike" cap="none" normalizeH="0" baseline="0" dirty="0">
                <a:ln>
                  <a:noFill/>
                </a:ln>
                <a:solidFill>
                  <a:schemeClr val="tx1"/>
                </a:solidFill>
                <a:effectLst/>
                <a:latin typeface="Arial" panose="020B0604020202020204" pitchFamily="34" charset="0"/>
              </a:rPr>
              <a:t> Individuals are guided on how</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to recognize warning signs and how to appropriately respond to and refer </a:t>
            </a: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a person at risk for suicide.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Encourage involvement of family/support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Reduce access to lethal means (medications, firearms).</a:t>
            </a:r>
          </a:p>
        </p:txBody>
      </p:sp>
      <p:pic>
        <p:nvPicPr>
          <p:cNvPr id="5" name="Picture 4">
            <a:extLst>
              <a:ext uri="{FF2B5EF4-FFF2-40B4-BE49-F238E27FC236}">
                <a16:creationId xmlns:a16="http://schemas.microsoft.com/office/drawing/2014/main" id="{3F005ADF-61CF-AAED-254E-A55BC94B8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23732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FA0A5-8569-2B42-2048-5F548C328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133D1B-36FF-7D5A-A88A-2625F41525FF}"/>
              </a:ext>
            </a:extLst>
          </p:cNvPr>
          <p:cNvSpPr>
            <a:spLocks noGrp="1"/>
          </p:cNvSpPr>
          <p:nvPr>
            <p:ph type="title"/>
          </p:nvPr>
        </p:nvSpPr>
        <p:spPr/>
        <p:txBody>
          <a:bodyPr/>
          <a:lstStyle/>
          <a:p>
            <a:r>
              <a:rPr lang="en-US" dirty="0"/>
              <a:t>Protective Factors</a:t>
            </a:r>
          </a:p>
        </p:txBody>
      </p:sp>
      <p:sp>
        <p:nvSpPr>
          <p:cNvPr id="6" name="Rectangle 1">
            <a:extLst>
              <a:ext uri="{FF2B5EF4-FFF2-40B4-BE49-F238E27FC236}">
                <a16:creationId xmlns:a16="http://schemas.microsoft.com/office/drawing/2014/main" id="{E8B3F6BE-0711-0110-41E5-CEA8E77D0DE5}"/>
              </a:ext>
            </a:extLst>
          </p:cNvPr>
          <p:cNvSpPr>
            <a:spLocks noGrp="1" noChangeArrowheads="1"/>
          </p:cNvSpPr>
          <p:nvPr>
            <p:ph idx="1"/>
          </p:nvPr>
        </p:nvSpPr>
        <p:spPr bwMode="auto">
          <a:xfrm>
            <a:off x="700634" y="2560981"/>
            <a:ext cx="390683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Supportive family/friends.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Spiritual or community involvement.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Sense of purpose and belonging.</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dirty="0">
                <a:latin typeface="Arial" panose="020B0604020202020204" pitchFamily="34" charset="0"/>
              </a:rPr>
              <a:t>H</a:t>
            </a:r>
            <a:r>
              <a:rPr kumimoji="0" lang="en-US" altLang="en-US" sz="1800" b="0" i="0" u="none" strike="noStrike" cap="none" normalizeH="0" baseline="0" dirty="0">
                <a:ln>
                  <a:noFill/>
                </a:ln>
                <a:solidFill>
                  <a:schemeClr val="tx1"/>
                </a:solidFill>
                <a:effectLst/>
                <a:latin typeface="Arial" panose="020B0604020202020204" pitchFamily="34" charset="0"/>
              </a:rPr>
              <a:t>ealthy coping skills.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800" dirty="0">
                <a:latin typeface="Arial" panose="020B0604020202020204" pitchFamily="34" charset="0"/>
              </a:rPr>
              <a:t>Be aware of warning signs.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Ongoing professional follow-up.</a:t>
            </a:r>
          </a:p>
        </p:txBody>
      </p:sp>
      <p:pic>
        <p:nvPicPr>
          <p:cNvPr id="7" name="Picture 6">
            <a:extLst>
              <a:ext uri="{FF2B5EF4-FFF2-40B4-BE49-F238E27FC236}">
                <a16:creationId xmlns:a16="http://schemas.microsoft.com/office/drawing/2014/main" id="{F9C700C9-31F2-0E81-0E83-D849FF0A0F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Older Adult Care | Walton College ...">
            <a:extLst>
              <a:ext uri="{FF2B5EF4-FFF2-40B4-BE49-F238E27FC236}">
                <a16:creationId xmlns:a16="http://schemas.microsoft.com/office/drawing/2014/main" id="{EE5698CD-3362-9A5E-61D1-00B033E4C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221" y="1381408"/>
            <a:ext cx="4457771" cy="23591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252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41FBC-4705-1F3F-D80A-B327E212FD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1DD298-35F4-6520-0EAE-E892D658DC38}"/>
              </a:ext>
            </a:extLst>
          </p:cNvPr>
          <p:cNvSpPr>
            <a:spLocks noGrp="1"/>
          </p:cNvSpPr>
          <p:nvPr>
            <p:ph type="title"/>
          </p:nvPr>
        </p:nvSpPr>
        <p:spPr/>
        <p:txBody>
          <a:bodyPr/>
          <a:lstStyle/>
          <a:p>
            <a:r>
              <a:rPr lang="en-US" dirty="0"/>
              <a:t>Interventions for Loneliness</a:t>
            </a:r>
          </a:p>
        </p:txBody>
      </p:sp>
      <p:sp>
        <p:nvSpPr>
          <p:cNvPr id="5" name="Rectangle 2">
            <a:extLst>
              <a:ext uri="{FF2B5EF4-FFF2-40B4-BE49-F238E27FC236}">
                <a16:creationId xmlns:a16="http://schemas.microsoft.com/office/drawing/2014/main" id="{8804DAE7-A92B-CBB2-BB10-DCE2A5DEF882}"/>
              </a:ext>
            </a:extLst>
          </p:cNvPr>
          <p:cNvSpPr>
            <a:spLocks noGrp="1" noChangeArrowheads="1"/>
          </p:cNvSpPr>
          <p:nvPr>
            <p:ph idx="1"/>
          </p:nvPr>
        </p:nvSpPr>
        <p:spPr bwMode="auto">
          <a:xfrm>
            <a:off x="700635" y="1689978"/>
            <a:ext cx="10691265" cy="373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Senior centers and group programs.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Animal-assisted activities.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Physical activity and wellness programs.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Volunteer “befriending” calls or home visits.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Creative or skill-based hobbies.</a:t>
            </a:r>
          </a:p>
        </p:txBody>
      </p:sp>
      <p:pic>
        <p:nvPicPr>
          <p:cNvPr id="6" name="Picture 5">
            <a:extLst>
              <a:ext uri="{FF2B5EF4-FFF2-40B4-BE49-F238E27FC236}">
                <a16:creationId xmlns:a16="http://schemas.microsoft.com/office/drawing/2014/main" id="{25AAB2A2-14F7-2BD5-19D2-575C04949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The Basics of Adult Daycares and Senior Centers - Senior Living Options, LLC">
            <a:extLst>
              <a:ext uri="{FF2B5EF4-FFF2-40B4-BE49-F238E27FC236}">
                <a16:creationId xmlns:a16="http://schemas.microsoft.com/office/drawing/2014/main" id="{CA7E6807-1C37-0DDC-8229-A21D68D31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053" y="2192793"/>
            <a:ext cx="3458108" cy="23050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628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97DA-EEA9-00AE-B258-568F31022837}"/>
              </a:ext>
            </a:extLst>
          </p:cNvPr>
          <p:cNvSpPr>
            <a:spLocks noGrp="1"/>
          </p:cNvSpPr>
          <p:nvPr>
            <p:ph type="title"/>
          </p:nvPr>
        </p:nvSpPr>
        <p:spPr/>
        <p:txBody>
          <a:bodyPr/>
          <a:lstStyle/>
          <a:p>
            <a:r>
              <a:rPr lang="en-US" dirty="0"/>
              <a:t>Key Takeaways</a:t>
            </a:r>
          </a:p>
        </p:txBody>
      </p:sp>
      <p:sp>
        <p:nvSpPr>
          <p:cNvPr id="4" name="Rectangle 1">
            <a:extLst>
              <a:ext uri="{FF2B5EF4-FFF2-40B4-BE49-F238E27FC236}">
                <a16:creationId xmlns:a16="http://schemas.microsoft.com/office/drawing/2014/main" id="{6CBD225B-B923-BA18-AACB-5A031D47C995}"/>
              </a:ext>
            </a:extLst>
          </p:cNvPr>
          <p:cNvSpPr>
            <a:spLocks noGrp="1" noChangeArrowheads="1"/>
          </p:cNvSpPr>
          <p:nvPr>
            <p:ph idx="1"/>
          </p:nvPr>
        </p:nvSpPr>
        <p:spPr bwMode="auto">
          <a:xfrm>
            <a:off x="700634" y="1748464"/>
            <a:ext cx="10691265" cy="373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Depression in older adults may </a:t>
            </a:r>
            <a:r>
              <a:rPr kumimoji="0" lang="en-US" altLang="en-US" sz="1800" b="1" i="0" u="none" strike="noStrike" cap="none" normalizeH="0" baseline="0" dirty="0">
                <a:ln>
                  <a:noFill/>
                </a:ln>
                <a:solidFill>
                  <a:schemeClr val="tx1"/>
                </a:solidFill>
                <a:effectLst/>
                <a:latin typeface="Arial" panose="020B0604020202020204" pitchFamily="34" charset="0"/>
              </a:rPr>
              <a:t>not look like sadness</a:t>
            </a:r>
            <a:r>
              <a:rPr kumimoji="0" lang="en-US" altLang="en-US" sz="1800" b="0" i="0" u="none" strike="noStrike" cap="none" normalizeH="0" baseline="0" dirty="0">
                <a:ln>
                  <a:noFill/>
                </a:ln>
                <a:solidFill>
                  <a:schemeClr val="tx1"/>
                </a:solidFill>
                <a:effectLst/>
                <a:latin typeface="Arial" panose="020B0604020202020204" pitchFamily="34" charset="0"/>
              </a:rPr>
              <a:t>—watch for physical and social clues.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Isolation, illness, and loss</a:t>
            </a:r>
            <a:r>
              <a:rPr kumimoji="0" lang="en-US" altLang="en-US" sz="1800" b="0" i="0" u="none" strike="noStrike" cap="none" normalizeH="0" baseline="0" dirty="0">
                <a:ln>
                  <a:noFill/>
                </a:ln>
                <a:solidFill>
                  <a:schemeClr val="tx1"/>
                </a:solidFill>
                <a:effectLst/>
                <a:latin typeface="Arial" panose="020B0604020202020204" pitchFamily="34" charset="0"/>
              </a:rPr>
              <a:t> are major risk factors.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Suicide prevention starts with early screening and connection.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Combine </a:t>
            </a:r>
            <a:r>
              <a:rPr kumimoji="0" lang="en-US" altLang="en-US" sz="1800" b="1" i="0" u="none" strike="noStrike" cap="none" normalizeH="0" baseline="0" dirty="0">
                <a:ln>
                  <a:noFill/>
                </a:ln>
                <a:solidFill>
                  <a:schemeClr val="tx1"/>
                </a:solidFill>
                <a:effectLst/>
                <a:latin typeface="Arial" panose="020B0604020202020204" pitchFamily="34" charset="0"/>
              </a:rPr>
              <a:t>person-centered care</a:t>
            </a:r>
            <a:r>
              <a:rPr kumimoji="0" lang="en-US" altLang="en-US" sz="1800" b="0" i="0" u="none" strike="noStrike" cap="none" normalizeH="0" baseline="0" dirty="0">
                <a:ln>
                  <a:noFill/>
                </a:ln>
                <a:solidFill>
                  <a:schemeClr val="tx1"/>
                </a:solidFill>
                <a:effectLst/>
                <a:latin typeface="Arial" panose="020B0604020202020204" pitchFamily="34" charset="0"/>
              </a:rPr>
              <a:t>, supportive relationships, and consistent follow-up.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Address both </a:t>
            </a:r>
            <a:r>
              <a:rPr kumimoji="0" lang="en-US" altLang="en-US" sz="1800" b="1" i="0" u="none" strike="noStrike" cap="none" normalizeH="0" baseline="0" dirty="0">
                <a:ln>
                  <a:noFill/>
                </a:ln>
                <a:solidFill>
                  <a:schemeClr val="tx1"/>
                </a:solidFill>
                <a:effectLst/>
                <a:latin typeface="Arial" panose="020B0604020202020204" pitchFamily="34" charset="0"/>
              </a:rPr>
              <a:t>mental health and physical health</a:t>
            </a:r>
            <a:r>
              <a:rPr kumimoji="0" lang="en-US" altLang="en-US" sz="1800" b="0" i="0" u="none" strike="noStrike" cap="none" normalizeH="0" baseline="0" dirty="0">
                <a:ln>
                  <a:noFill/>
                </a:ln>
                <a:solidFill>
                  <a:schemeClr val="tx1"/>
                </a:solidFill>
                <a:effectLst/>
                <a:latin typeface="Arial" panose="020B0604020202020204" pitchFamily="34" charset="0"/>
              </a:rPr>
              <a:t> for best outcomes.</a:t>
            </a:r>
          </a:p>
        </p:txBody>
      </p:sp>
      <p:pic>
        <p:nvPicPr>
          <p:cNvPr id="5" name="Picture 4">
            <a:extLst>
              <a:ext uri="{FF2B5EF4-FFF2-40B4-BE49-F238E27FC236}">
                <a16:creationId xmlns:a16="http://schemas.microsoft.com/office/drawing/2014/main" id="{AECA8585-1D1E-5FB4-9003-8CAD84A905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107" y="5457825"/>
            <a:ext cx="2295793" cy="68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39130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0B5B6B-F2B1-8DF3-3A85-B2C0B2718600}"/>
              </a:ext>
            </a:extLst>
          </p:cNvPr>
          <p:cNvSpPr>
            <a:spLocks noGrp="1"/>
          </p:cNvSpPr>
          <p:nvPr>
            <p:ph type="ctrTitle"/>
          </p:nvPr>
        </p:nvSpPr>
        <p:spPr>
          <a:xfrm>
            <a:off x="703400" y="2072457"/>
            <a:ext cx="5227171" cy="2670444"/>
          </a:xfrm>
        </p:spPr>
        <p:txBody>
          <a:bodyPr>
            <a:normAutofit/>
          </a:bodyPr>
          <a:lstStyle/>
          <a:p>
            <a:pPr algn="ctr"/>
            <a:r>
              <a:rPr lang="en-US" dirty="0"/>
              <a:t>Overdose Prevention &amp; Response </a:t>
            </a:r>
          </a:p>
        </p:txBody>
      </p:sp>
      <p:cxnSp>
        <p:nvCxnSpPr>
          <p:cNvPr id="25" name="Straight Connector 24">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25C7215-7856-E515-8FEF-CCD211D2C2C1}"/>
              </a:ext>
            </a:extLst>
          </p:cNvPr>
          <p:cNvPicPr>
            <a:picLocks noChangeAspect="1"/>
          </p:cNvPicPr>
          <p:nvPr/>
        </p:nvPicPr>
        <p:blipFill>
          <a:blip r:embed="rId2"/>
          <a:srcRect l="22373" r="22372" b="-1"/>
          <a:stretch>
            <a:fillRect/>
          </a:stretch>
        </p:blipFill>
        <p:spPr>
          <a:xfrm>
            <a:off x="6515100" y="10"/>
            <a:ext cx="5676900" cy="6857990"/>
          </a:xfrm>
          <a:prstGeom prst="rect">
            <a:avLst/>
          </a:prstGeom>
        </p:spPr>
      </p:pic>
      <p:pic>
        <p:nvPicPr>
          <p:cNvPr id="5" name="Picture 3">
            <a:extLst>
              <a:ext uri="{FF2B5EF4-FFF2-40B4-BE49-F238E27FC236}">
                <a16:creationId xmlns:a16="http://schemas.microsoft.com/office/drawing/2014/main" id="{EF2BCAD1-7568-3E22-ADE6-CAAA99E0B6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0936" y="5250271"/>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99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A73C9-A55F-E7E5-7567-AEA05AE04462}"/>
              </a:ext>
            </a:extLst>
          </p:cNvPr>
          <p:cNvSpPr>
            <a:spLocks noGrp="1"/>
          </p:cNvSpPr>
          <p:nvPr>
            <p:ph type="title"/>
          </p:nvPr>
        </p:nvSpPr>
        <p:spPr/>
        <p:txBody>
          <a:bodyPr/>
          <a:lstStyle/>
          <a:p>
            <a:pPr algn="ctr"/>
            <a:r>
              <a:rPr lang="en-US" dirty="0"/>
              <a:t>Opioid Overdose Awareness</a:t>
            </a:r>
          </a:p>
        </p:txBody>
      </p:sp>
      <p:sp>
        <p:nvSpPr>
          <p:cNvPr id="3" name="Content Placeholder 2">
            <a:extLst>
              <a:ext uri="{FF2B5EF4-FFF2-40B4-BE49-F238E27FC236}">
                <a16:creationId xmlns:a16="http://schemas.microsoft.com/office/drawing/2014/main" id="{A48568F8-DA46-799C-99CC-2D4D26597662}"/>
              </a:ext>
            </a:extLst>
          </p:cNvPr>
          <p:cNvSpPr>
            <a:spLocks noGrp="1"/>
          </p:cNvSpPr>
          <p:nvPr>
            <p:ph idx="1"/>
          </p:nvPr>
        </p:nvSpPr>
        <p:spPr>
          <a:xfrm>
            <a:off x="700634" y="1994725"/>
            <a:ext cx="10691265" cy="3739896"/>
          </a:xfrm>
        </p:spPr>
        <p:txBody>
          <a:bodyPr/>
          <a:lstStyle/>
          <a:p>
            <a:pPr marL="0" indent="0">
              <a:buNone/>
            </a:pPr>
            <a:endParaRPr lang="en-US" b="1" dirty="0"/>
          </a:p>
          <a:p>
            <a:r>
              <a:rPr lang="en-US" dirty="0"/>
              <a:t>Opioid overdose is life-threatening and needs </a:t>
            </a:r>
            <a:r>
              <a:rPr lang="en-US" b="1" dirty="0"/>
              <a:t>immediate medical attention</a:t>
            </a:r>
            <a:r>
              <a:rPr lang="en-US" dirty="0"/>
              <a:t>.</a:t>
            </a:r>
          </a:p>
          <a:p>
            <a:r>
              <a:rPr lang="en-US" dirty="0"/>
              <a:t>In 2020, nearly </a:t>
            </a:r>
            <a:r>
              <a:rPr lang="en-US" b="1" dirty="0"/>
              <a:t>75% of overdose deaths</a:t>
            </a:r>
            <a:r>
              <a:rPr lang="en-US" dirty="0"/>
              <a:t> involved opioids.</a:t>
            </a:r>
          </a:p>
          <a:p>
            <a:pPr marL="0" indent="0">
              <a:buNone/>
            </a:pPr>
            <a:r>
              <a:rPr lang="en-US" b="1" dirty="0"/>
              <a:t>Overdoses can happen with:</a:t>
            </a:r>
          </a:p>
          <a:p>
            <a:pPr lvl="1"/>
            <a:r>
              <a:rPr lang="en-US" dirty="0"/>
              <a:t>Illicit drugs (heroin, morphine)</a:t>
            </a:r>
          </a:p>
          <a:p>
            <a:pPr lvl="1"/>
            <a:r>
              <a:rPr lang="en-US" dirty="0"/>
              <a:t>Misused prescription opioids or extra doses</a:t>
            </a:r>
          </a:p>
          <a:p>
            <a:pPr lvl="1"/>
            <a:r>
              <a:rPr lang="en-US" dirty="0"/>
              <a:t>Mixing opioids with other substances</a:t>
            </a:r>
          </a:p>
          <a:p>
            <a:pPr lvl="1"/>
            <a:r>
              <a:rPr lang="en-US" dirty="0"/>
              <a:t>Accidental ingestion (especially by children)</a:t>
            </a:r>
          </a:p>
          <a:p>
            <a:endParaRPr lang="en-US" dirty="0"/>
          </a:p>
        </p:txBody>
      </p:sp>
      <p:pic>
        <p:nvPicPr>
          <p:cNvPr id="6" name="Picture 3">
            <a:extLst>
              <a:ext uri="{FF2B5EF4-FFF2-40B4-BE49-F238E27FC236}">
                <a16:creationId xmlns:a16="http://schemas.microsoft.com/office/drawing/2014/main" id="{88635E74-436F-331B-D25D-B8E67AAF5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801" y="5337820"/>
            <a:ext cx="2643099" cy="7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0456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ECD56-EFF1-B74C-0707-70A17303AF0C}"/>
              </a:ext>
            </a:extLst>
          </p:cNvPr>
          <p:cNvSpPr>
            <a:spLocks noGrp="1"/>
          </p:cNvSpPr>
          <p:nvPr>
            <p:ph type="title"/>
          </p:nvPr>
        </p:nvSpPr>
        <p:spPr/>
        <p:txBody>
          <a:bodyPr/>
          <a:lstStyle/>
          <a:p>
            <a:pPr algn="ctr"/>
            <a:r>
              <a:rPr lang="en-US" dirty="0"/>
              <a:t>Recognizing an Overdose</a:t>
            </a:r>
          </a:p>
        </p:txBody>
      </p:sp>
      <p:sp>
        <p:nvSpPr>
          <p:cNvPr id="3" name="Content Placeholder 2">
            <a:extLst>
              <a:ext uri="{FF2B5EF4-FFF2-40B4-BE49-F238E27FC236}">
                <a16:creationId xmlns:a16="http://schemas.microsoft.com/office/drawing/2014/main" id="{3B020F1B-F2E1-9494-F4AF-428B4C7DF4BB}"/>
              </a:ext>
            </a:extLst>
          </p:cNvPr>
          <p:cNvSpPr>
            <a:spLocks noGrp="1"/>
          </p:cNvSpPr>
          <p:nvPr>
            <p:ph idx="1"/>
          </p:nvPr>
        </p:nvSpPr>
        <p:spPr>
          <a:xfrm>
            <a:off x="700634" y="1938528"/>
            <a:ext cx="10691265" cy="3739896"/>
          </a:xfrm>
        </p:spPr>
        <p:txBody>
          <a:bodyPr>
            <a:normAutofit fontScale="92500" lnSpcReduction="20000"/>
          </a:bodyPr>
          <a:lstStyle/>
          <a:p>
            <a:pPr marL="0" indent="0">
              <a:buNone/>
            </a:pPr>
            <a:r>
              <a:rPr lang="en-US" b="1" dirty="0"/>
              <a:t>Common signs you should be aware of:</a:t>
            </a:r>
            <a:endParaRPr lang="en-US" dirty="0"/>
          </a:p>
          <a:p>
            <a:pPr lvl="1"/>
            <a:r>
              <a:rPr lang="en-US" dirty="0"/>
              <a:t>Pale face, cold or clammy skin</a:t>
            </a:r>
          </a:p>
          <a:p>
            <a:pPr lvl="1"/>
            <a:r>
              <a:rPr lang="en-US" dirty="0"/>
              <a:t>Limp body</a:t>
            </a:r>
          </a:p>
          <a:p>
            <a:pPr lvl="1"/>
            <a:r>
              <a:rPr lang="en-US" dirty="0"/>
              <a:t>Blue or purple lips/fingernails</a:t>
            </a:r>
          </a:p>
          <a:p>
            <a:pPr lvl="1"/>
            <a:r>
              <a:rPr lang="en-US" dirty="0"/>
              <a:t>Slow or stopped breathing or heartbeat</a:t>
            </a:r>
          </a:p>
          <a:p>
            <a:pPr lvl="1"/>
            <a:r>
              <a:rPr lang="en-US" dirty="0"/>
              <a:t>Gurgling sounds or vomiting</a:t>
            </a:r>
          </a:p>
          <a:p>
            <a:pPr lvl="1"/>
            <a:r>
              <a:rPr lang="en-US" dirty="0"/>
              <a:t>Cannot wake the person or get them to speak</a:t>
            </a:r>
          </a:p>
          <a:p>
            <a:pPr marL="0" indent="0">
              <a:buNone/>
            </a:pPr>
            <a:r>
              <a:rPr lang="en-US" dirty="0"/>
              <a:t> </a:t>
            </a:r>
            <a:r>
              <a:rPr lang="en-US" b="1" dirty="0"/>
              <a:t>If any signs appear:</a:t>
            </a:r>
            <a:endParaRPr lang="en-US" dirty="0"/>
          </a:p>
          <a:p>
            <a:pPr lvl="1"/>
            <a:r>
              <a:rPr lang="en-US" b="1" dirty="0"/>
              <a:t>Call 911 immediately</a:t>
            </a:r>
            <a:endParaRPr lang="en-US" dirty="0"/>
          </a:p>
          <a:p>
            <a:pPr lvl="1"/>
            <a:r>
              <a:rPr lang="en-US" b="1" dirty="0"/>
              <a:t>Do not leave them alone</a:t>
            </a:r>
            <a:endParaRPr lang="en-US" dirty="0"/>
          </a:p>
          <a:p>
            <a:pPr lvl="1"/>
            <a:r>
              <a:rPr lang="en-US" b="1" dirty="0"/>
              <a:t>Start CPR</a:t>
            </a:r>
            <a:r>
              <a:rPr lang="en-US" dirty="0"/>
              <a:t> if breathing has stopped</a:t>
            </a:r>
          </a:p>
          <a:p>
            <a:pPr lvl="1"/>
            <a:r>
              <a:rPr lang="en-US" b="1" dirty="0"/>
              <a:t>Use naloxone</a:t>
            </a:r>
            <a:r>
              <a:rPr lang="en-US" dirty="0"/>
              <a:t> if available</a:t>
            </a:r>
          </a:p>
          <a:p>
            <a:endParaRPr lang="en-US" dirty="0"/>
          </a:p>
        </p:txBody>
      </p:sp>
      <p:pic>
        <p:nvPicPr>
          <p:cNvPr id="4" name="Picture 3">
            <a:extLst>
              <a:ext uri="{FF2B5EF4-FFF2-40B4-BE49-F238E27FC236}">
                <a16:creationId xmlns:a16="http://schemas.microsoft.com/office/drawing/2014/main" id="{E04E3575-13EC-DC40-F1B5-C7D4D89FD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801" y="5337820"/>
            <a:ext cx="2643099" cy="7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46343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34452-AFBD-B727-C7CC-D385FE48E081}"/>
              </a:ext>
            </a:extLst>
          </p:cNvPr>
          <p:cNvSpPr>
            <a:spLocks noGrp="1"/>
          </p:cNvSpPr>
          <p:nvPr>
            <p:ph type="title"/>
          </p:nvPr>
        </p:nvSpPr>
        <p:spPr>
          <a:xfrm>
            <a:off x="704088" y="914400"/>
            <a:ext cx="10780776" cy="1180210"/>
          </a:xfrm>
        </p:spPr>
        <p:txBody>
          <a:bodyPr>
            <a:normAutofit/>
          </a:bodyPr>
          <a:lstStyle/>
          <a:p>
            <a:r>
              <a:rPr lang="en-US" dirty="0"/>
              <a:t>Naloxone: The Life-Saving Medication</a:t>
            </a:r>
          </a:p>
        </p:txBody>
      </p:sp>
      <p:cxnSp>
        <p:nvCxnSpPr>
          <p:cNvPr id="4105" name="Straight Connector 4104">
            <a:extLst>
              <a:ext uri="{FF2B5EF4-FFF2-40B4-BE49-F238E27FC236}">
                <a16:creationId xmlns:a16="http://schemas.microsoft.com/office/drawing/2014/main" id="{4E495065-8864-87FB-2BCC-254769963E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Drug that reverses opioid overdose effects now available for online  purchase in Louisiana | The Latest | theadvocate.com">
            <a:extLst>
              <a:ext uri="{FF2B5EF4-FFF2-40B4-BE49-F238E27FC236}">
                <a16:creationId xmlns:a16="http://schemas.microsoft.com/office/drawing/2014/main" id="{BC9FF373-872A-0933-38D9-A50EE450563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4672" y="1968150"/>
            <a:ext cx="5549902" cy="31911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1756552-0757-186A-50BC-745E155162F8}"/>
              </a:ext>
            </a:extLst>
          </p:cNvPr>
          <p:cNvSpPr>
            <a:spLocks noGrp="1"/>
          </p:cNvSpPr>
          <p:nvPr>
            <p:ph idx="1"/>
          </p:nvPr>
        </p:nvSpPr>
        <p:spPr>
          <a:xfrm>
            <a:off x="6567425" y="1762697"/>
            <a:ext cx="4819903" cy="3775456"/>
          </a:xfrm>
        </p:spPr>
        <p:txBody>
          <a:bodyPr>
            <a:normAutofit/>
          </a:bodyPr>
          <a:lstStyle/>
          <a:p>
            <a:pPr marL="0" indent="0">
              <a:lnSpc>
                <a:spcPct val="100000"/>
              </a:lnSpc>
              <a:buNone/>
            </a:pPr>
            <a:r>
              <a:rPr lang="en-US" sz="1600" b="1" dirty="0"/>
              <a:t>What Naloxone Does:</a:t>
            </a:r>
          </a:p>
          <a:p>
            <a:pPr>
              <a:lnSpc>
                <a:spcPct val="100000"/>
              </a:lnSpc>
            </a:pPr>
            <a:r>
              <a:rPr lang="en-US" sz="1300" dirty="0"/>
              <a:t>Reverses the effects of opioids and restores normal breathing. </a:t>
            </a:r>
          </a:p>
          <a:p>
            <a:pPr>
              <a:lnSpc>
                <a:spcPct val="100000"/>
              </a:lnSpc>
            </a:pPr>
            <a:r>
              <a:rPr lang="en-US" sz="1300" dirty="0"/>
              <a:t>Works within minutes, lasts </a:t>
            </a:r>
            <a:r>
              <a:rPr lang="en-US" sz="1300" b="1" dirty="0"/>
              <a:t>30–90 minutes</a:t>
            </a:r>
            <a:r>
              <a:rPr lang="en-US" sz="1300" dirty="0"/>
              <a:t>.</a:t>
            </a:r>
          </a:p>
          <a:p>
            <a:pPr>
              <a:lnSpc>
                <a:spcPct val="100000"/>
              </a:lnSpc>
            </a:pPr>
            <a:r>
              <a:rPr lang="en-US" sz="1300" b="1" dirty="0"/>
              <a:t>Non-addictive</a:t>
            </a:r>
            <a:r>
              <a:rPr lang="en-US" sz="1300" dirty="0"/>
              <a:t> and safe to use (including limited use in pregnancy).</a:t>
            </a:r>
          </a:p>
          <a:p>
            <a:pPr marL="0" indent="0">
              <a:lnSpc>
                <a:spcPct val="100000"/>
              </a:lnSpc>
              <a:buNone/>
            </a:pPr>
            <a:r>
              <a:rPr lang="en-US" sz="1600" b="1" dirty="0"/>
              <a:t>Types:</a:t>
            </a:r>
          </a:p>
          <a:p>
            <a:pPr>
              <a:lnSpc>
                <a:spcPct val="100000"/>
              </a:lnSpc>
            </a:pPr>
            <a:r>
              <a:rPr lang="en-US" sz="1300" b="1" dirty="0"/>
              <a:t>Nasal spray </a:t>
            </a:r>
            <a:r>
              <a:rPr lang="en-US" sz="1300" dirty="0"/>
              <a:t>(intranasal)</a:t>
            </a:r>
          </a:p>
          <a:p>
            <a:pPr>
              <a:lnSpc>
                <a:spcPct val="100000"/>
              </a:lnSpc>
            </a:pPr>
            <a:r>
              <a:rPr lang="en-US" sz="1300" b="1" dirty="0"/>
              <a:t>Injectable forms</a:t>
            </a:r>
            <a:r>
              <a:rPr lang="en-US" sz="1300" dirty="0"/>
              <a:t> (into muscle, under skin, or IV)</a:t>
            </a:r>
          </a:p>
          <a:p>
            <a:pPr>
              <a:lnSpc>
                <a:spcPct val="100000"/>
              </a:lnSpc>
            </a:pPr>
            <a:r>
              <a:rPr lang="en-US" sz="1300" dirty="0"/>
              <a:t>May require </a:t>
            </a:r>
            <a:r>
              <a:rPr lang="en-US" sz="1300" b="1" dirty="0"/>
              <a:t>multiple doses</a:t>
            </a:r>
            <a:r>
              <a:rPr lang="en-US" sz="1300" dirty="0"/>
              <a:t>, depending on opioid strength.</a:t>
            </a:r>
          </a:p>
          <a:p>
            <a:pPr marL="0" indent="0">
              <a:lnSpc>
                <a:spcPct val="100000"/>
              </a:lnSpc>
              <a:buNone/>
            </a:pPr>
            <a:endParaRPr lang="en-US" sz="1300" dirty="0"/>
          </a:p>
          <a:p>
            <a:pPr marL="0" indent="0">
              <a:lnSpc>
                <a:spcPct val="100000"/>
              </a:lnSpc>
              <a:buNone/>
            </a:pPr>
            <a:r>
              <a:rPr lang="en-US" sz="1300" b="1" dirty="0"/>
              <a:t>Important:</a:t>
            </a:r>
            <a:r>
              <a:rPr lang="en-US" sz="1300" dirty="0"/>
              <a:t> Always call 911 — naloxone is temporary, and medical help is still needed.</a:t>
            </a:r>
          </a:p>
          <a:p>
            <a:pPr>
              <a:lnSpc>
                <a:spcPct val="100000"/>
              </a:lnSpc>
            </a:pPr>
            <a:endParaRPr lang="en-US" sz="1300" dirty="0"/>
          </a:p>
        </p:txBody>
      </p:sp>
      <p:pic>
        <p:nvPicPr>
          <p:cNvPr id="4" name="Picture 3">
            <a:extLst>
              <a:ext uri="{FF2B5EF4-FFF2-40B4-BE49-F238E27FC236}">
                <a16:creationId xmlns:a16="http://schemas.microsoft.com/office/drawing/2014/main" id="{BA53BB6A-57E3-C9C9-D17C-6267DEB99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4229" y="5538153"/>
            <a:ext cx="2643099" cy="7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326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7708AE-B04F-BE57-DF08-1DC32AEB4F97}"/>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A530CB55-B879-CAA5-0F5B-164C72E3D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6C271982-5250-171C-2194-F95971A93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D7DEB9D5-B38D-0F1F-7A25-C07D0E03A8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DDC4EAC-B014-1B3E-70E7-B31A69A6C05A}"/>
              </a:ext>
            </a:extLst>
          </p:cNvPr>
          <p:cNvSpPr>
            <a:spLocks noGrp="1"/>
          </p:cNvSpPr>
          <p:nvPr>
            <p:ph type="title"/>
          </p:nvPr>
        </p:nvSpPr>
        <p:spPr>
          <a:xfrm>
            <a:off x="877824" y="249873"/>
            <a:ext cx="10250424" cy="1194879"/>
          </a:xfrm>
        </p:spPr>
        <p:txBody>
          <a:bodyPr vert="horz" lIns="91440" tIns="45720" rIns="91440" bIns="45720" rtlCol="0" anchor="b">
            <a:noAutofit/>
          </a:bodyPr>
          <a:lstStyle/>
          <a:p>
            <a:pPr algn="ctr">
              <a:lnSpc>
                <a:spcPct val="100000"/>
              </a:lnSpc>
            </a:pPr>
            <a:r>
              <a:rPr lang="en-US" sz="4000" dirty="0">
                <a:latin typeface="Californian FB" panose="0207040306080B030204" pitchFamily="18" charset="0"/>
              </a:rPr>
              <a:t>Importance of the Michigan CCBHC Demonstration Handbook</a:t>
            </a:r>
          </a:p>
        </p:txBody>
      </p:sp>
      <p:pic>
        <p:nvPicPr>
          <p:cNvPr id="5" name="Picture 4">
            <a:extLst>
              <a:ext uri="{FF2B5EF4-FFF2-40B4-BE49-F238E27FC236}">
                <a16:creationId xmlns:a16="http://schemas.microsoft.com/office/drawing/2014/main" id="{2EBFC2A9-2FB0-F260-F952-EDA5234C4C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19899B41-AD06-96EA-888E-677EBFD0EABA}"/>
              </a:ext>
            </a:extLst>
          </p:cNvPr>
          <p:cNvSpPr txBox="1"/>
          <p:nvPr/>
        </p:nvSpPr>
        <p:spPr>
          <a:xfrm>
            <a:off x="1390448" y="1940508"/>
            <a:ext cx="10034740" cy="4153060"/>
          </a:xfrm>
          <a:prstGeom prst="rect">
            <a:avLst/>
          </a:prstGeom>
          <a:noFill/>
        </p:spPr>
        <p:txBody>
          <a:bodyPr wrap="square" rtlCol="0">
            <a:spAutoFit/>
          </a:bodyPr>
          <a:lstStyle/>
          <a:p>
            <a:pPr fontAlgn="t">
              <a:lnSpc>
                <a:spcPts val="1500"/>
              </a:lnSpc>
            </a:pPr>
            <a:r>
              <a:rPr lang="en-US" sz="2800" b="1" dirty="0">
                <a:latin typeface="Californian FB" panose="0207040306080B030204" pitchFamily="18" charset="0"/>
              </a:rPr>
              <a:t>Defines Operational Standards</a:t>
            </a:r>
          </a:p>
          <a:p>
            <a:pPr algn="just" fontAlgn="t">
              <a:lnSpc>
                <a:spcPts val="1500"/>
              </a:lnSpc>
              <a:buFont typeface="Arial" panose="020B0604020202020204" pitchFamily="34" charset="0"/>
              <a:buNone/>
            </a:pPr>
            <a:br>
              <a:rPr lang="en-US" dirty="0">
                <a:latin typeface="Californian FB" panose="0207040306080B030204" pitchFamily="18" charset="0"/>
              </a:rPr>
            </a:br>
            <a:r>
              <a:rPr lang="en-US" dirty="0">
                <a:latin typeface="Californian FB" panose="0207040306080B030204" pitchFamily="18" charset="0"/>
              </a:rPr>
              <a:t>The Handbook provides detailed guidance on Michigan’s implementation of the CCBHC demonstration, outlining required structures, processes, and clinical expectations for all participating clinics. </a:t>
            </a:r>
            <a:r>
              <a:rPr lang="en-US" dirty="0">
                <a:latin typeface="Californian FB" panose="0207040306080B030204" pitchFamily="18" charset="0"/>
                <a:hlinkClick r:id="rId4">
                  <a:extLst>
                    <a:ext uri="{A12FA001-AC4F-418D-AE19-62706E023703}">
                      <ahyp:hlinkClr xmlns:ahyp="http://schemas.microsoft.com/office/drawing/2018/hyperlinkcolor" val="tx"/>
                    </a:ext>
                  </a:extLst>
                </a:hlinkClick>
              </a:rPr>
              <a:t>[michigan.gov]</a:t>
            </a:r>
            <a:endParaRPr lang="en-US" dirty="0">
              <a:latin typeface="Californian FB" panose="0207040306080B030204" pitchFamily="18" charset="0"/>
            </a:endParaRPr>
          </a:p>
          <a:p>
            <a:pPr fontAlgn="t">
              <a:lnSpc>
                <a:spcPts val="1500"/>
              </a:lnSpc>
              <a:buFont typeface="Arial" panose="020B0604020202020204" pitchFamily="34" charset="0"/>
              <a:buNone/>
            </a:pPr>
            <a:endParaRPr lang="en-US" dirty="0">
              <a:latin typeface="Californian FB" panose="0207040306080B030204" pitchFamily="18" charset="0"/>
            </a:endParaRPr>
          </a:p>
          <a:p>
            <a:pPr fontAlgn="t">
              <a:lnSpc>
                <a:spcPts val="1500"/>
              </a:lnSpc>
              <a:buFont typeface="Arial" panose="020B0604020202020204" pitchFamily="34" charset="0"/>
              <a:buNone/>
            </a:pPr>
            <a:endParaRPr lang="en-US" dirty="0">
              <a:latin typeface="Californian FB" panose="0207040306080B030204" pitchFamily="18" charset="0"/>
            </a:endParaRPr>
          </a:p>
          <a:p>
            <a:pPr fontAlgn="t">
              <a:lnSpc>
                <a:spcPts val="1500"/>
              </a:lnSpc>
            </a:pPr>
            <a:r>
              <a:rPr lang="en-US" sz="2800" b="1" dirty="0">
                <a:latin typeface="Californian FB" panose="0207040306080B030204" pitchFamily="18" charset="0"/>
              </a:rPr>
              <a:t>Clarifies State‑Specific Requirements:</a:t>
            </a:r>
          </a:p>
          <a:p>
            <a:pPr algn="just" fontAlgn="t">
              <a:lnSpc>
                <a:spcPts val="1500"/>
              </a:lnSpc>
              <a:buFont typeface="Arial" panose="020B0604020202020204" pitchFamily="34" charset="0"/>
              <a:buNone/>
            </a:pPr>
            <a:br>
              <a:rPr lang="en-US" dirty="0">
                <a:latin typeface="Californian FB" panose="0207040306080B030204" pitchFamily="18" charset="0"/>
              </a:rPr>
            </a:br>
            <a:r>
              <a:rPr lang="en-US" dirty="0">
                <a:latin typeface="Californian FB" panose="0207040306080B030204" pitchFamily="18" charset="0"/>
              </a:rPr>
              <a:t>It includes Michigan’s minimum CCBHC requirements, eligibility rules, staffing expectations, service delivery standards, and Designated Collaborating Organization (DCO) obligations—ensuring consistent practice statewide.</a:t>
            </a:r>
          </a:p>
          <a:p>
            <a:pPr fontAlgn="t">
              <a:lnSpc>
                <a:spcPts val="1500"/>
              </a:lnSpc>
              <a:buFont typeface="Arial" panose="020B0604020202020204" pitchFamily="34" charset="0"/>
              <a:buNone/>
            </a:pPr>
            <a:endParaRPr lang="en-US" dirty="0">
              <a:latin typeface="Californian FB" panose="0207040306080B030204" pitchFamily="18" charset="0"/>
            </a:endParaRPr>
          </a:p>
          <a:p>
            <a:pPr fontAlgn="t">
              <a:lnSpc>
                <a:spcPts val="1500"/>
              </a:lnSpc>
              <a:buNone/>
            </a:pPr>
            <a:endParaRPr lang="en-US" sz="2800" b="1" dirty="0">
              <a:latin typeface="Californian FB" panose="0207040306080B030204" pitchFamily="18" charset="0"/>
            </a:endParaRPr>
          </a:p>
          <a:p>
            <a:pPr fontAlgn="t">
              <a:lnSpc>
                <a:spcPts val="1500"/>
              </a:lnSpc>
              <a:buNone/>
            </a:pPr>
            <a:r>
              <a:rPr lang="en-US" sz="2800" b="1" dirty="0">
                <a:latin typeface="Californian FB" panose="0207040306080B030204" pitchFamily="18" charset="0"/>
              </a:rPr>
              <a:t>Ensures Compliance &amp; Accountability:</a:t>
            </a:r>
          </a:p>
          <a:p>
            <a:pPr algn="just" fontAlgn="t">
              <a:lnSpc>
                <a:spcPts val="1500"/>
              </a:lnSpc>
              <a:buNone/>
            </a:pPr>
            <a:br>
              <a:rPr lang="en-US" dirty="0">
                <a:latin typeface="Californian FB" panose="0207040306080B030204" pitchFamily="18" charset="0"/>
              </a:rPr>
            </a:br>
            <a:r>
              <a:rPr lang="en-US" dirty="0">
                <a:latin typeface="Californian FB" panose="0207040306080B030204" pitchFamily="18" charset="0"/>
              </a:rPr>
              <a:t>As the companion document to Michigan’s CCBHC Demonstration Policy (MSA 21‑34), the Handbook operationalizes the policy and is reviewed and updated quarterly to maintain alignment with federal and state criteria.</a:t>
            </a:r>
          </a:p>
          <a:p>
            <a:pPr fontAlgn="t">
              <a:lnSpc>
                <a:spcPts val="1500"/>
              </a:lnSpc>
              <a:buNone/>
            </a:pPr>
            <a:r>
              <a:rPr lang="en-US" dirty="0">
                <a:latin typeface="Californian FB" panose="0207040306080B030204" pitchFamily="18" charset="0"/>
              </a:rPr>
              <a:t> </a:t>
            </a:r>
          </a:p>
          <a:p>
            <a:pPr fontAlgn="t">
              <a:lnSpc>
                <a:spcPts val="1500"/>
              </a:lnSpc>
              <a:buFont typeface="Arial" panose="020B0604020202020204" pitchFamily="34" charset="0"/>
              <a:buNone/>
            </a:pPr>
            <a:endParaRPr lang="en-US" dirty="0">
              <a:solidFill>
                <a:schemeClr val="tx1">
                  <a:lumMod val="75000"/>
                  <a:lumOff val="25000"/>
                </a:schemeClr>
              </a:solidFill>
              <a:latin typeface="Segoe UI" panose="020B0502040204020203" pitchFamily="34" charset="0"/>
            </a:endParaRPr>
          </a:p>
        </p:txBody>
      </p:sp>
    </p:spTree>
    <p:extLst>
      <p:ext uri="{BB962C8B-B14F-4D97-AF65-F5344CB8AC3E}">
        <p14:creationId xmlns:p14="http://schemas.microsoft.com/office/powerpoint/2010/main" val="39173351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855E-7102-70DD-3B4B-D85B2A937E9E}"/>
              </a:ext>
            </a:extLst>
          </p:cNvPr>
          <p:cNvSpPr>
            <a:spLocks noGrp="1"/>
          </p:cNvSpPr>
          <p:nvPr>
            <p:ph type="title"/>
          </p:nvPr>
        </p:nvSpPr>
        <p:spPr/>
        <p:txBody>
          <a:bodyPr/>
          <a:lstStyle/>
          <a:p>
            <a:pPr algn="ctr"/>
            <a:r>
              <a:rPr lang="en-US" dirty="0"/>
              <a:t>Monitoring and Follow-Up</a:t>
            </a:r>
          </a:p>
        </p:txBody>
      </p:sp>
      <p:sp>
        <p:nvSpPr>
          <p:cNvPr id="4" name="Rectangle 1">
            <a:extLst>
              <a:ext uri="{FF2B5EF4-FFF2-40B4-BE49-F238E27FC236}">
                <a16:creationId xmlns:a16="http://schemas.microsoft.com/office/drawing/2014/main" id="{AFF5AFF6-1623-94D8-986A-4FA8A8FC4128}"/>
              </a:ext>
            </a:extLst>
          </p:cNvPr>
          <p:cNvSpPr>
            <a:spLocks noGrp="1" noChangeArrowheads="1"/>
          </p:cNvSpPr>
          <p:nvPr>
            <p:ph idx="1"/>
          </p:nvPr>
        </p:nvSpPr>
        <p:spPr bwMode="auto">
          <a:xfrm>
            <a:off x="750367" y="2576036"/>
            <a:ext cx="803617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Stay with the person until emergency help arrives.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Watch their breathing, pulse, and responsiveness.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Anyone who overdoses should always be evaluated by a </a:t>
            </a:r>
            <a:r>
              <a:rPr kumimoji="0" lang="en-US" altLang="en-US" sz="1800" i="0" u="none" strike="noStrike" cap="none" normalizeH="0" baseline="0" dirty="0">
                <a:ln>
                  <a:noFill/>
                </a:ln>
                <a:solidFill>
                  <a:schemeClr val="tx1"/>
                </a:solidFill>
                <a:effectLst/>
                <a:latin typeface="Arial" panose="020B0604020202020204" pitchFamily="34" charset="0"/>
              </a:rPr>
              <a:t>medical provider.</a:t>
            </a:r>
          </a:p>
        </p:txBody>
      </p:sp>
      <p:pic>
        <p:nvPicPr>
          <p:cNvPr id="5" name="Picture 4">
            <a:extLst>
              <a:ext uri="{FF2B5EF4-FFF2-40B4-BE49-F238E27FC236}">
                <a16:creationId xmlns:a16="http://schemas.microsoft.com/office/drawing/2014/main" id="{64D56CD3-D4DD-275A-F26B-4F58E1776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801" y="5337820"/>
            <a:ext cx="2643099" cy="7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60122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CF68-1532-580D-8649-985981F96638}"/>
              </a:ext>
            </a:extLst>
          </p:cNvPr>
          <p:cNvSpPr>
            <a:spLocks noGrp="1"/>
          </p:cNvSpPr>
          <p:nvPr>
            <p:ph type="title"/>
          </p:nvPr>
        </p:nvSpPr>
        <p:spPr/>
        <p:txBody>
          <a:bodyPr/>
          <a:lstStyle/>
          <a:p>
            <a:pPr algn="ctr"/>
            <a:r>
              <a:rPr lang="en-US" dirty="0"/>
              <a:t>Prevention Strategies</a:t>
            </a:r>
          </a:p>
        </p:txBody>
      </p:sp>
      <p:sp>
        <p:nvSpPr>
          <p:cNvPr id="4" name="Rectangle 1">
            <a:extLst>
              <a:ext uri="{FF2B5EF4-FFF2-40B4-BE49-F238E27FC236}">
                <a16:creationId xmlns:a16="http://schemas.microsoft.com/office/drawing/2014/main" id="{CBD1305F-FBAB-6AFA-2C3B-ADFCD566CDEC}"/>
              </a:ext>
            </a:extLst>
          </p:cNvPr>
          <p:cNvSpPr>
            <a:spLocks noGrp="1" noChangeArrowheads="1"/>
          </p:cNvSpPr>
          <p:nvPr>
            <p:ph idx="1"/>
          </p:nvPr>
        </p:nvSpPr>
        <p:spPr bwMode="auto">
          <a:xfrm>
            <a:off x="700634" y="2413338"/>
            <a:ext cx="718985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Follow safe prescribing and pain management practices.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Educate on proper medication use and storage.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Address misuse early and support treatment for opioid use disorder.</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Encourage family and caregivers to </a:t>
            </a:r>
            <a:r>
              <a:rPr kumimoji="0" lang="en-US" altLang="en-US" sz="1800" i="0" u="none" strike="noStrike" cap="none" normalizeH="0" baseline="0" dirty="0">
                <a:ln>
                  <a:noFill/>
                </a:ln>
                <a:solidFill>
                  <a:schemeClr val="tx1"/>
                </a:solidFill>
                <a:effectLst/>
                <a:latin typeface="Arial" panose="020B0604020202020204" pitchFamily="34" charset="0"/>
              </a:rPr>
              <a:t>learn overdose response.</a:t>
            </a:r>
          </a:p>
        </p:txBody>
      </p:sp>
      <p:pic>
        <p:nvPicPr>
          <p:cNvPr id="5" name="Picture 4">
            <a:extLst>
              <a:ext uri="{FF2B5EF4-FFF2-40B4-BE49-F238E27FC236}">
                <a16:creationId xmlns:a16="http://schemas.microsoft.com/office/drawing/2014/main" id="{F7BBA3AA-09EA-00DA-DC8A-BB2C1FC60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801" y="5337820"/>
            <a:ext cx="2643099" cy="7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4078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A1A72-EE40-D472-4611-1A2FBDABC59F}"/>
              </a:ext>
            </a:extLst>
          </p:cNvPr>
          <p:cNvSpPr>
            <a:spLocks noGrp="1"/>
          </p:cNvSpPr>
          <p:nvPr>
            <p:ph type="title"/>
          </p:nvPr>
        </p:nvSpPr>
        <p:spPr/>
        <p:txBody>
          <a:bodyPr/>
          <a:lstStyle/>
          <a:p>
            <a:pPr algn="ctr"/>
            <a:r>
              <a:rPr lang="en-US" dirty="0"/>
              <a:t>Good Samaritan Laws</a:t>
            </a:r>
          </a:p>
        </p:txBody>
      </p:sp>
      <p:sp>
        <p:nvSpPr>
          <p:cNvPr id="4" name="Rectangle 1">
            <a:extLst>
              <a:ext uri="{FF2B5EF4-FFF2-40B4-BE49-F238E27FC236}">
                <a16:creationId xmlns:a16="http://schemas.microsoft.com/office/drawing/2014/main" id="{01ABCC0A-8823-74C8-F972-3E67F707B30C}"/>
              </a:ext>
            </a:extLst>
          </p:cNvPr>
          <p:cNvSpPr>
            <a:spLocks noGrp="1" noChangeArrowheads="1"/>
          </p:cNvSpPr>
          <p:nvPr>
            <p:ph idx="1"/>
          </p:nvPr>
        </p:nvSpPr>
        <p:spPr bwMode="auto">
          <a:xfrm>
            <a:off x="700634" y="2283983"/>
            <a:ext cx="915718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Many states protect people who call 911 during an overdose emergency.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These laws encourage lifesaving action without fear of legal consequences. States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with Good Samaritan laws have lower rates of overdose deaths.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Check your state’s law and </a:t>
            </a:r>
            <a:r>
              <a:rPr kumimoji="0" lang="en-US" altLang="en-US" sz="1800" i="0" u="none" strike="noStrike" cap="none" normalizeH="0" baseline="0" dirty="0">
                <a:ln>
                  <a:noFill/>
                </a:ln>
                <a:solidFill>
                  <a:schemeClr val="tx1"/>
                </a:solidFill>
                <a:effectLst/>
                <a:latin typeface="Arial" panose="020B0604020202020204" pitchFamily="34" charset="0"/>
              </a:rPr>
              <a:t>educate clients and families about </a:t>
            </a:r>
            <a:r>
              <a:rPr kumimoji="0" lang="en-US" altLang="en-US" sz="1800" b="0" i="0" u="none" strike="noStrike" cap="none" normalizeH="0" baseline="0" dirty="0">
                <a:ln>
                  <a:noFill/>
                </a:ln>
                <a:solidFill>
                  <a:schemeClr val="tx1"/>
                </a:solidFill>
                <a:effectLst/>
                <a:latin typeface="Arial" panose="020B0604020202020204" pitchFamily="34" charset="0"/>
              </a:rPr>
              <a:t>it. Michigan does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have a Good Samaritan law in place for people who call 911 to report a drug overdose, </a:t>
            </a: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including themselves (Public Acts 307 and 308 of 2016).</a:t>
            </a:r>
          </a:p>
        </p:txBody>
      </p:sp>
      <p:pic>
        <p:nvPicPr>
          <p:cNvPr id="5" name="Picture 4">
            <a:extLst>
              <a:ext uri="{FF2B5EF4-FFF2-40B4-BE49-F238E27FC236}">
                <a16:creationId xmlns:a16="http://schemas.microsoft.com/office/drawing/2014/main" id="{9C743E0D-70A2-C4EE-05B9-F1874BB66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801" y="5337820"/>
            <a:ext cx="2643099" cy="7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3364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6FC528B-1643-8BC3-CA2A-6290757C704C}"/>
              </a:ext>
            </a:extLst>
          </p:cNvPr>
          <p:cNvSpPr>
            <a:spLocks noGrp="1"/>
          </p:cNvSpPr>
          <p:nvPr>
            <p:ph type="title"/>
          </p:nvPr>
        </p:nvSpPr>
        <p:spPr>
          <a:xfrm>
            <a:off x="700087" y="909638"/>
            <a:ext cx="10691813" cy="1155618"/>
          </a:xfrm>
        </p:spPr>
        <p:txBody>
          <a:bodyPr>
            <a:normAutofit/>
          </a:bodyPr>
          <a:lstStyle/>
          <a:p>
            <a:pPr algn="ctr"/>
            <a:r>
              <a:rPr lang="en-US" dirty="0"/>
              <a:t>Key Takeaways</a:t>
            </a:r>
          </a:p>
        </p:txBody>
      </p:sp>
      <p:cxnSp>
        <p:nvCxnSpPr>
          <p:cNvPr id="7" name="Straight Connector 6">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2">
            <a:extLst>
              <a:ext uri="{FF2B5EF4-FFF2-40B4-BE49-F238E27FC236}">
                <a16:creationId xmlns:a16="http://schemas.microsoft.com/office/drawing/2014/main" id="{59011F5C-8A0F-52AA-58C4-D8256D6BE013}"/>
              </a:ext>
            </a:extLst>
          </p:cNvPr>
          <p:cNvGraphicFramePr>
            <a:graphicFrameLocks noGrp="1"/>
          </p:cNvGraphicFramePr>
          <p:nvPr>
            <p:ph idx="1"/>
          </p:nvPr>
        </p:nvGraphicFramePr>
        <p:xfrm>
          <a:off x="700088" y="2222500"/>
          <a:ext cx="10691812" cy="3740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118679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hen Overdose Awareness Can Save A Life - SunCloud Health">
            <a:extLst>
              <a:ext uri="{FF2B5EF4-FFF2-40B4-BE49-F238E27FC236}">
                <a16:creationId xmlns:a16="http://schemas.microsoft.com/office/drawing/2014/main" id="{2B4BBDFA-60A3-0D8E-2ADF-C659F6BD4A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9421" y="1558925"/>
            <a:ext cx="10251977" cy="374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1870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ECA69B-4C2A-7F31-8019-E90DB3BD49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sto MT"/>
              <a:ea typeface="+mn-ea"/>
              <a:cs typeface="+mn-cs"/>
            </a:endParaRPr>
          </a:p>
        </p:txBody>
      </p:sp>
      <p:pic>
        <p:nvPicPr>
          <p:cNvPr id="4" name="Picture 3" descr="A blue abstract watercolor pattern on a white background">
            <a:extLst>
              <a:ext uri="{FF2B5EF4-FFF2-40B4-BE49-F238E27FC236}">
                <a16:creationId xmlns:a16="http://schemas.microsoft.com/office/drawing/2014/main" id="{C64F00FA-4D30-EC57-9A03-1EFD19CC4B64}"/>
              </a:ext>
            </a:extLst>
          </p:cNvPr>
          <p:cNvPicPr>
            <a:picLocks noChangeAspect="1"/>
          </p:cNvPicPr>
          <p:nvPr/>
        </p:nvPicPr>
        <p:blipFill>
          <a:blip r:embed="rId2"/>
          <a:srcRect t="15730"/>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857DEAC1-B3AA-6569-0A44-A191DF2F3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0"/>
            <a:ext cx="12191999" cy="13716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sto MT"/>
              <a:ea typeface="+mn-ea"/>
              <a:cs typeface="+mn-cs"/>
            </a:endParaRPr>
          </a:p>
        </p:txBody>
      </p:sp>
      <p:sp>
        <p:nvSpPr>
          <p:cNvPr id="2" name="Title 1">
            <a:extLst>
              <a:ext uri="{FF2B5EF4-FFF2-40B4-BE49-F238E27FC236}">
                <a16:creationId xmlns:a16="http://schemas.microsoft.com/office/drawing/2014/main" id="{BEE442F3-9CC4-2E2E-E810-F9B1EBB8E790}"/>
              </a:ext>
            </a:extLst>
          </p:cNvPr>
          <p:cNvSpPr>
            <a:spLocks noGrp="1"/>
          </p:cNvSpPr>
          <p:nvPr>
            <p:ph type="ctrTitle"/>
          </p:nvPr>
        </p:nvSpPr>
        <p:spPr>
          <a:xfrm>
            <a:off x="320040" y="5715000"/>
            <a:ext cx="8027544" cy="960120"/>
          </a:xfrm>
          <a:ln>
            <a:noFill/>
          </a:ln>
        </p:spPr>
        <p:txBody>
          <a:bodyPr anchor="ctr">
            <a:normAutofit fontScale="90000"/>
          </a:bodyPr>
          <a:lstStyle/>
          <a:p>
            <a:r>
              <a:rPr lang="en-US" sz="3600" dirty="0"/>
              <a:t>Primary Care &amp; Behavioral Health Integration</a:t>
            </a:r>
          </a:p>
        </p:txBody>
      </p:sp>
      <p:pic>
        <p:nvPicPr>
          <p:cNvPr id="23" name="Picture 3">
            <a:extLst>
              <a:ext uri="{FF2B5EF4-FFF2-40B4-BE49-F238E27FC236}">
                <a16:creationId xmlns:a16="http://schemas.microsoft.com/office/drawing/2014/main" id="{B050C7B9-B5B8-D051-C3F0-4C695A758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733" y="562266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168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A2E23-699F-9C7E-4D46-B39B1F63C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4D53D-F0C9-EE4B-4C53-6E7F837F9D69}"/>
              </a:ext>
            </a:extLst>
          </p:cNvPr>
          <p:cNvSpPr>
            <a:spLocks noGrp="1"/>
          </p:cNvSpPr>
          <p:nvPr>
            <p:ph type="title"/>
          </p:nvPr>
        </p:nvSpPr>
        <p:spPr/>
        <p:txBody>
          <a:bodyPr>
            <a:normAutofit fontScale="90000"/>
          </a:bodyPr>
          <a:lstStyle/>
          <a:p>
            <a:r>
              <a:rPr lang="en-US" dirty="0"/>
              <a:t>Primary Care &amp; Behavioral Health Integration</a:t>
            </a:r>
          </a:p>
        </p:txBody>
      </p:sp>
      <p:sp>
        <p:nvSpPr>
          <p:cNvPr id="3" name="Content Placeholder 2">
            <a:extLst>
              <a:ext uri="{FF2B5EF4-FFF2-40B4-BE49-F238E27FC236}">
                <a16:creationId xmlns:a16="http://schemas.microsoft.com/office/drawing/2014/main" id="{735C86D0-A5D5-6797-A278-433B3008E682}"/>
              </a:ext>
            </a:extLst>
          </p:cNvPr>
          <p:cNvSpPr>
            <a:spLocks noGrp="1"/>
          </p:cNvSpPr>
          <p:nvPr>
            <p:ph idx="1"/>
          </p:nvPr>
        </p:nvSpPr>
        <p:spPr>
          <a:xfrm>
            <a:off x="700634" y="1935669"/>
            <a:ext cx="10691265" cy="3739896"/>
          </a:xfrm>
        </p:spPr>
        <p:txBody>
          <a:bodyPr/>
          <a:lstStyle/>
          <a:p>
            <a:pPr marL="0" indent="0">
              <a:buNone/>
            </a:pPr>
            <a:r>
              <a:rPr lang="en-US" b="1" dirty="0"/>
              <a:t>Purpose:</a:t>
            </a:r>
          </a:p>
          <a:p>
            <a:pPr marL="0" indent="0">
              <a:buNone/>
            </a:pPr>
            <a:r>
              <a:rPr lang="en-US" dirty="0"/>
              <a:t>Integrated care combines </a:t>
            </a:r>
            <a:r>
              <a:rPr lang="en-US" b="1" dirty="0"/>
              <a:t>medical and behavioral health</a:t>
            </a:r>
            <a:r>
              <a:rPr lang="en-US" dirty="0"/>
              <a:t> to treat the </a:t>
            </a:r>
            <a:r>
              <a:rPr lang="en-US" i="1" dirty="0"/>
              <a:t>whole person</a:t>
            </a:r>
            <a:r>
              <a:rPr lang="en-US" dirty="0"/>
              <a:t> — body and mind — in one setting. The main goal is to improve long-term health for people seen in primary care settings while reducing overall healthcare costs.</a:t>
            </a:r>
          </a:p>
          <a:p>
            <a:pPr marL="0" indent="0">
              <a:buNone/>
            </a:pPr>
            <a:br>
              <a:rPr lang="en-US" dirty="0"/>
            </a:br>
            <a:r>
              <a:rPr lang="en-US" dirty="0"/>
              <a:t>It helps reduce care gaps, improves outcomes, focuses on prevention and population health and makes healthcare easier to access for patients and families.</a:t>
            </a:r>
          </a:p>
          <a:p>
            <a:endParaRPr lang="en-US" dirty="0"/>
          </a:p>
        </p:txBody>
      </p:sp>
      <p:pic>
        <p:nvPicPr>
          <p:cNvPr id="4" name="Picture 3">
            <a:extLst>
              <a:ext uri="{FF2B5EF4-FFF2-40B4-BE49-F238E27FC236}">
                <a16:creationId xmlns:a16="http://schemas.microsoft.com/office/drawing/2014/main" id="{7BC2A836-19D6-0E64-C2F2-688E39B20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896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717D5-D7A6-0876-F7D5-67A45B882000}"/>
              </a:ext>
            </a:extLst>
          </p:cNvPr>
          <p:cNvSpPr>
            <a:spLocks noGrp="1"/>
          </p:cNvSpPr>
          <p:nvPr>
            <p:ph type="title"/>
          </p:nvPr>
        </p:nvSpPr>
        <p:spPr/>
        <p:txBody>
          <a:bodyPr/>
          <a:lstStyle/>
          <a:p>
            <a:r>
              <a:rPr lang="en-US" dirty="0"/>
              <a:t>Why Integrated Care Matters</a:t>
            </a:r>
          </a:p>
        </p:txBody>
      </p:sp>
      <p:sp>
        <p:nvSpPr>
          <p:cNvPr id="3" name="Content Placeholder 2">
            <a:extLst>
              <a:ext uri="{FF2B5EF4-FFF2-40B4-BE49-F238E27FC236}">
                <a16:creationId xmlns:a16="http://schemas.microsoft.com/office/drawing/2014/main" id="{080BE9E4-9B23-3481-6911-C02BDD865C60}"/>
              </a:ext>
            </a:extLst>
          </p:cNvPr>
          <p:cNvSpPr>
            <a:spLocks noGrp="1"/>
          </p:cNvSpPr>
          <p:nvPr>
            <p:ph idx="1"/>
          </p:nvPr>
        </p:nvSpPr>
        <p:spPr/>
        <p:txBody>
          <a:bodyPr/>
          <a:lstStyle/>
          <a:p>
            <a:r>
              <a:rPr lang="en-US" dirty="0"/>
              <a:t>Many people with mental health issues also have medical conditions.</a:t>
            </a:r>
          </a:p>
          <a:p>
            <a:r>
              <a:rPr lang="en-US" dirty="0"/>
              <a:t>Integrating both improves long-term health and lowers costs.</a:t>
            </a:r>
          </a:p>
          <a:p>
            <a:r>
              <a:rPr lang="en-US" dirty="0"/>
              <a:t>It makes care more accessible, coordinated, and preventative.</a:t>
            </a:r>
          </a:p>
          <a:p>
            <a:r>
              <a:rPr lang="en-US" dirty="0"/>
              <a:t>Teams share responsibility, helps to reduce burnout and improves patient experiences.</a:t>
            </a:r>
          </a:p>
          <a:p>
            <a:endParaRPr lang="en-US" dirty="0"/>
          </a:p>
        </p:txBody>
      </p:sp>
      <p:pic>
        <p:nvPicPr>
          <p:cNvPr id="4" name="Picture 3">
            <a:extLst>
              <a:ext uri="{FF2B5EF4-FFF2-40B4-BE49-F238E27FC236}">
                <a16:creationId xmlns:a16="http://schemas.microsoft.com/office/drawing/2014/main" id="{CA23C68B-CDE5-3FC4-E7D7-E18DFA3E2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2801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52A08-B5A9-3DDA-17DB-0519786E10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35DB5-35DC-25FD-3072-221D20C802FC}"/>
              </a:ext>
            </a:extLst>
          </p:cNvPr>
          <p:cNvSpPr>
            <a:spLocks noGrp="1"/>
          </p:cNvSpPr>
          <p:nvPr>
            <p:ph type="title"/>
          </p:nvPr>
        </p:nvSpPr>
        <p:spPr/>
        <p:txBody>
          <a:bodyPr/>
          <a:lstStyle/>
          <a:p>
            <a:r>
              <a:rPr lang="en-US" dirty="0"/>
              <a:t>The Quintuple Aim (Goals of Integration)</a:t>
            </a:r>
          </a:p>
        </p:txBody>
      </p:sp>
      <p:sp>
        <p:nvSpPr>
          <p:cNvPr id="3" name="Content Placeholder 2">
            <a:extLst>
              <a:ext uri="{FF2B5EF4-FFF2-40B4-BE49-F238E27FC236}">
                <a16:creationId xmlns:a16="http://schemas.microsoft.com/office/drawing/2014/main" id="{38042EFF-E1F7-BE8F-75D0-86B426318CC6}"/>
              </a:ext>
            </a:extLst>
          </p:cNvPr>
          <p:cNvSpPr>
            <a:spLocks noGrp="1"/>
          </p:cNvSpPr>
          <p:nvPr>
            <p:ph idx="1"/>
          </p:nvPr>
        </p:nvSpPr>
        <p:spPr/>
        <p:txBody>
          <a:bodyPr/>
          <a:lstStyle/>
          <a:p>
            <a:pPr marL="457200" indent="-457200">
              <a:buFont typeface="+mj-lt"/>
              <a:buAutoNum type="arabicPeriod"/>
            </a:pPr>
            <a:r>
              <a:rPr lang="en-US" dirty="0"/>
              <a:t>Better patient experience</a:t>
            </a:r>
          </a:p>
          <a:p>
            <a:pPr marL="457200" indent="-457200">
              <a:buFont typeface="+mj-lt"/>
              <a:buAutoNum type="arabicPeriod"/>
            </a:pPr>
            <a:r>
              <a:rPr lang="en-US" dirty="0"/>
              <a:t>Improved population health</a:t>
            </a:r>
          </a:p>
          <a:p>
            <a:pPr marL="457200" indent="-457200">
              <a:buFont typeface="+mj-lt"/>
              <a:buAutoNum type="arabicPeriod"/>
            </a:pPr>
            <a:r>
              <a:rPr lang="en-US" dirty="0"/>
              <a:t>Lower healthcare costs</a:t>
            </a:r>
          </a:p>
          <a:p>
            <a:pPr marL="457200" indent="-457200">
              <a:buFont typeface="+mj-lt"/>
              <a:buAutoNum type="arabicPeriod"/>
            </a:pPr>
            <a:r>
              <a:rPr lang="en-US" dirty="0"/>
              <a:t>Reduced provider burnout</a:t>
            </a:r>
          </a:p>
          <a:p>
            <a:pPr marL="457200" indent="-457200">
              <a:buFont typeface="+mj-lt"/>
              <a:buAutoNum type="arabicPeriod"/>
            </a:pPr>
            <a:r>
              <a:rPr lang="en-US" dirty="0"/>
              <a:t>Greater health equity</a:t>
            </a:r>
          </a:p>
          <a:p>
            <a:pPr marL="0" indent="0">
              <a:buNone/>
            </a:pPr>
            <a:r>
              <a:rPr lang="en-US" i="1" dirty="0"/>
              <a:t>(This framework guides how integrated care is delivered across healthcare settings).</a:t>
            </a:r>
            <a:endParaRPr lang="en-US" dirty="0"/>
          </a:p>
          <a:p>
            <a:endParaRPr lang="en-US" dirty="0"/>
          </a:p>
        </p:txBody>
      </p:sp>
      <p:pic>
        <p:nvPicPr>
          <p:cNvPr id="4" name="Picture 3">
            <a:extLst>
              <a:ext uri="{FF2B5EF4-FFF2-40B4-BE49-F238E27FC236}">
                <a16:creationId xmlns:a16="http://schemas.microsoft.com/office/drawing/2014/main" id="{80DF7164-5117-A873-1704-1F8978D14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9619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C861-15EC-B9F0-E72E-1D6487DFA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B0A93F-1C19-0244-45EB-00A765E9F2E0}"/>
              </a:ext>
            </a:extLst>
          </p:cNvPr>
          <p:cNvSpPr>
            <a:spLocks noGrp="1"/>
          </p:cNvSpPr>
          <p:nvPr>
            <p:ph type="title"/>
          </p:nvPr>
        </p:nvSpPr>
        <p:spPr/>
        <p:txBody>
          <a:bodyPr/>
          <a:lstStyle/>
          <a:p>
            <a:r>
              <a:rPr lang="en-US" dirty="0"/>
              <a:t>Commonly Confused Vocabulary</a:t>
            </a:r>
          </a:p>
        </p:txBody>
      </p:sp>
      <p:pic>
        <p:nvPicPr>
          <p:cNvPr id="4" name="Picture 3">
            <a:extLst>
              <a:ext uri="{FF2B5EF4-FFF2-40B4-BE49-F238E27FC236}">
                <a16:creationId xmlns:a16="http://schemas.microsoft.com/office/drawing/2014/main" id="{D5231D1B-8AC1-A298-D19B-A83F5D1547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3FFF7685-FAA6-6D68-D7DB-D45005F7F0A7}"/>
              </a:ext>
            </a:extLst>
          </p:cNvPr>
          <p:cNvSpPr>
            <a:spLocks noGrp="1" noChangeArrowheads="1"/>
          </p:cNvSpPr>
          <p:nvPr>
            <p:ph idx="1"/>
          </p:nvPr>
        </p:nvSpPr>
        <p:spPr bwMode="auto">
          <a:xfrm>
            <a:off x="700635" y="1944994"/>
            <a:ext cx="11331948"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Integrated Care:</a:t>
            </a:r>
            <a:r>
              <a:rPr kumimoji="0" lang="en-US" altLang="en-US" sz="1800" b="0" i="0" u="none" strike="noStrike" cap="none" normalizeH="0" baseline="0" dirty="0">
                <a:ln>
                  <a:noFill/>
                </a:ln>
                <a:solidFill>
                  <a:schemeClr val="tx1"/>
                </a:solidFill>
                <a:effectLst/>
                <a:latin typeface="Arial" panose="020B0604020202020204" pitchFamily="34" charset="0"/>
              </a:rPr>
              <a:t> </a:t>
            </a:r>
            <a:r>
              <a:rPr lang="en-US" altLang="en-US" sz="1800" dirty="0">
                <a:latin typeface="Arial" panose="020B0604020202020204" pitchFamily="34" charset="0"/>
              </a:rPr>
              <a:t>Combines mental and physical health providers to support the whole person’s well-being.</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Collaborative Care:</a:t>
            </a:r>
            <a:r>
              <a:rPr kumimoji="0" lang="en-US" altLang="en-US" sz="1800" b="0" i="0" u="none" strike="noStrike" cap="none" normalizeH="0" baseline="0" dirty="0">
                <a:ln>
                  <a:noFill/>
                </a:ln>
                <a:solidFill>
                  <a:schemeClr val="tx1"/>
                </a:solidFill>
                <a:effectLst/>
                <a:latin typeface="Arial" panose="020B0604020202020204" pitchFamily="34" charset="0"/>
              </a:rPr>
              <a:t> Providers working together on treatment, ranging from simple coordination to full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integration.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Integrative Care:</a:t>
            </a:r>
            <a:r>
              <a:rPr kumimoji="0" lang="en-US" altLang="en-US" sz="1800" b="0" i="0" u="none" strike="noStrike" cap="none" normalizeH="0" baseline="0" dirty="0">
                <a:ln>
                  <a:noFill/>
                </a:ln>
                <a:solidFill>
                  <a:schemeClr val="tx1"/>
                </a:solidFill>
                <a:effectLst/>
                <a:latin typeface="Arial" panose="020B0604020202020204" pitchFamily="34" charset="0"/>
              </a:rPr>
              <a:t> Adds complementary approaches to medical care (yoga, acupuncture).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Population Health:</a:t>
            </a:r>
            <a:r>
              <a:rPr kumimoji="0" lang="en-US" altLang="en-US" sz="1800" b="0" i="0" u="none" strike="noStrike" cap="none" normalizeH="0" baseline="0" dirty="0">
                <a:ln>
                  <a:noFill/>
                </a:ln>
                <a:solidFill>
                  <a:schemeClr val="tx1"/>
                </a:solidFill>
                <a:effectLst/>
                <a:latin typeface="Arial" panose="020B0604020202020204" pitchFamily="34" charset="0"/>
              </a:rPr>
              <a:t> Focuses on improving wellness for groups with shared needs, like helping older adults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reduce social isolation.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Patient Panel:</a:t>
            </a:r>
            <a:r>
              <a:rPr kumimoji="0" lang="en-US" altLang="en-US" sz="1800" b="0" i="0" u="none" strike="noStrike" cap="none" normalizeH="0" baseline="0" dirty="0">
                <a:ln>
                  <a:noFill/>
                </a:ln>
                <a:solidFill>
                  <a:schemeClr val="tx1"/>
                </a:solidFill>
                <a:effectLst/>
                <a:latin typeface="Arial" panose="020B0604020202020204" pitchFamily="34" charset="0"/>
              </a:rPr>
              <a:t> The group of patients cared for by one or more providers/team in a clinic.</a:t>
            </a:r>
          </a:p>
        </p:txBody>
      </p:sp>
    </p:spTree>
    <p:extLst>
      <p:ext uri="{BB962C8B-B14F-4D97-AF65-F5344CB8AC3E}">
        <p14:creationId xmlns:p14="http://schemas.microsoft.com/office/powerpoint/2010/main" val="3166579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69A39F-F265-8187-CDA2-00E75E1A228C}"/>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59F3BC2B-200B-6FB3-D535-3F8DDEC2F2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0457977B-3727-618E-581B-662774078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0096FAC-458A-4CD7-02FA-E36798924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6B0ED21-4361-62AE-813C-B51B3F2B4162}"/>
              </a:ext>
            </a:extLst>
          </p:cNvPr>
          <p:cNvSpPr>
            <a:spLocks noGrp="1"/>
          </p:cNvSpPr>
          <p:nvPr>
            <p:ph type="title"/>
          </p:nvPr>
        </p:nvSpPr>
        <p:spPr>
          <a:xfrm>
            <a:off x="877824" y="249873"/>
            <a:ext cx="10250424" cy="1194879"/>
          </a:xfrm>
        </p:spPr>
        <p:txBody>
          <a:bodyPr vert="horz" lIns="91440" tIns="45720" rIns="91440" bIns="45720" rtlCol="0" anchor="b">
            <a:noAutofit/>
          </a:bodyPr>
          <a:lstStyle/>
          <a:p>
            <a:pPr algn="ctr">
              <a:lnSpc>
                <a:spcPct val="100000"/>
              </a:lnSpc>
            </a:pPr>
            <a:r>
              <a:rPr lang="en-US" sz="4000" dirty="0">
                <a:latin typeface="Californian FB" panose="0207040306080B030204" pitchFamily="18" charset="0"/>
              </a:rPr>
              <a:t>Importance of the Michigan CCBHC Demonstration Handbook</a:t>
            </a:r>
          </a:p>
        </p:txBody>
      </p:sp>
      <p:pic>
        <p:nvPicPr>
          <p:cNvPr id="5" name="Picture 4">
            <a:extLst>
              <a:ext uri="{FF2B5EF4-FFF2-40B4-BE49-F238E27FC236}">
                <a16:creationId xmlns:a16="http://schemas.microsoft.com/office/drawing/2014/main" id="{EBBCD05B-FA34-CF39-5845-B3D7BA3F5C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96610C36-A1BA-806E-2F0A-A4BCEC4861C7}"/>
              </a:ext>
            </a:extLst>
          </p:cNvPr>
          <p:cNvSpPr txBox="1"/>
          <p:nvPr/>
        </p:nvSpPr>
        <p:spPr>
          <a:xfrm>
            <a:off x="1588167" y="1883898"/>
            <a:ext cx="9634889" cy="2806538"/>
          </a:xfrm>
          <a:prstGeom prst="rect">
            <a:avLst/>
          </a:prstGeom>
          <a:noFill/>
        </p:spPr>
        <p:txBody>
          <a:bodyPr wrap="square" rtlCol="0">
            <a:spAutoFit/>
          </a:bodyPr>
          <a:lstStyle/>
          <a:p>
            <a:pPr fontAlgn="t">
              <a:lnSpc>
                <a:spcPts val="1500"/>
              </a:lnSpc>
              <a:buNone/>
            </a:pPr>
            <a:r>
              <a:rPr lang="en-US" dirty="0">
                <a:latin typeface="Californian FB" panose="0207040306080B030204" pitchFamily="18" charset="0"/>
              </a:rPr>
              <a:t> </a:t>
            </a:r>
          </a:p>
          <a:p>
            <a:pPr fontAlgn="t">
              <a:lnSpc>
                <a:spcPts val="1500"/>
              </a:lnSpc>
              <a:buNone/>
            </a:pPr>
            <a:r>
              <a:rPr lang="en-US" sz="2800" b="1" dirty="0">
                <a:latin typeface="Californian FB" panose="0207040306080B030204" pitchFamily="18" charset="0"/>
              </a:rPr>
              <a:t>Supports Implementation &amp; Quality:</a:t>
            </a:r>
          </a:p>
          <a:p>
            <a:pPr algn="just" fontAlgn="t">
              <a:lnSpc>
                <a:spcPts val="1500"/>
              </a:lnSpc>
              <a:buNone/>
            </a:pPr>
            <a:br>
              <a:rPr lang="en-US" dirty="0">
                <a:latin typeface="Californian FB" panose="0207040306080B030204" pitchFamily="18" charset="0"/>
              </a:rPr>
            </a:br>
            <a:r>
              <a:rPr lang="en-US" dirty="0">
                <a:latin typeface="Californian FB" panose="0207040306080B030204" pitchFamily="18" charset="0"/>
              </a:rPr>
              <a:t>The Handbook helps clinics implement the CCBHC model by providing guidance on care coordination, crisis services, benefit plan enrollment, HIT requirements, and reporting expectations—critical for achieving demonstration goals. </a:t>
            </a:r>
            <a:r>
              <a:rPr lang="en-US" dirty="0">
                <a:latin typeface="Californian FB" panose="0207040306080B030204" pitchFamily="18" charset="0"/>
                <a:hlinkClick r:id="rId4">
                  <a:extLst>
                    <a:ext uri="{A12FA001-AC4F-418D-AE19-62706E023703}">
                      <ahyp:hlinkClr xmlns:ahyp="http://schemas.microsoft.com/office/drawing/2018/hyperlinkcolor" val="tx"/>
                    </a:ext>
                  </a:extLst>
                </a:hlinkClick>
              </a:rPr>
              <a:t>[michigan.gov]</a:t>
            </a:r>
            <a:endParaRPr lang="en-US" dirty="0">
              <a:latin typeface="Californian FB" panose="0207040306080B030204" pitchFamily="18" charset="0"/>
            </a:endParaRPr>
          </a:p>
          <a:p>
            <a:pPr fontAlgn="t">
              <a:lnSpc>
                <a:spcPts val="1500"/>
              </a:lnSpc>
              <a:buNone/>
            </a:pPr>
            <a:endParaRPr lang="en-US" dirty="0">
              <a:latin typeface="Californian FB" panose="0207040306080B030204" pitchFamily="18" charset="0"/>
            </a:endParaRPr>
          </a:p>
          <a:p>
            <a:pPr fontAlgn="t">
              <a:lnSpc>
                <a:spcPts val="1500"/>
              </a:lnSpc>
              <a:buNone/>
            </a:pPr>
            <a:endParaRPr lang="en-US" sz="2800" dirty="0">
              <a:latin typeface="Californian FB" panose="0207040306080B030204" pitchFamily="18" charset="0"/>
            </a:endParaRPr>
          </a:p>
          <a:p>
            <a:pPr fontAlgn="t">
              <a:lnSpc>
                <a:spcPts val="1500"/>
              </a:lnSpc>
              <a:buNone/>
            </a:pPr>
            <a:r>
              <a:rPr lang="en-US" sz="2800" b="1" dirty="0">
                <a:latin typeface="Californian FB" panose="0207040306080B030204" pitchFamily="18" charset="0"/>
              </a:rPr>
              <a:t>Guides Consistency Across Providers:</a:t>
            </a:r>
          </a:p>
          <a:p>
            <a:pPr algn="just" fontAlgn="t">
              <a:lnSpc>
                <a:spcPts val="1500"/>
              </a:lnSpc>
              <a:buNone/>
            </a:pPr>
            <a:br>
              <a:rPr lang="en-US" dirty="0">
                <a:latin typeface="Californian FB" panose="0207040306080B030204" pitchFamily="18" charset="0"/>
              </a:rPr>
            </a:br>
            <a:r>
              <a:rPr lang="en-US" dirty="0">
                <a:latin typeface="Californian FB" panose="0207040306080B030204" pitchFamily="18" charset="0"/>
              </a:rPr>
              <a:t>By standardizing requirements across Michigan’s behavioral health system, the Handbook supports equitable access, integrated care, and uniform service delivery for all individuals served. </a:t>
            </a:r>
            <a:r>
              <a:rPr lang="en-US" dirty="0">
                <a:latin typeface="Californian FB" panose="0207040306080B030204" pitchFamily="18" charset="0"/>
                <a:hlinkClick r:id="rId5">
                  <a:extLst>
                    <a:ext uri="{A12FA001-AC4F-418D-AE19-62706E023703}">
                      <ahyp:hlinkClr xmlns:ahyp="http://schemas.microsoft.com/office/drawing/2018/hyperlinkcolor" val="tx"/>
                    </a:ext>
                  </a:extLst>
                </a:hlinkClick>
              </a:rPr>
              <a:t>[michigan.gov]</a:t>
            </a:r>
            <a:endParaRPr lang="en-US" dirty="0">
              <a:latin typeface="Californian FB" panose="0207040306080B030204" pitchFamily="18" charset="0"/>
            </a:endParaRPr>
          </a:p>
          <a:p>
            <a:pPr fontAlgn="t">
              <a:lnSpc>
                <a:spcPts val="1500"/>
              </a:lnSpc>
              <a:buFont typeface="Arial" panose="020B0604020202020204" pitchFamily="34" charset="0"/>
              <a:buNone/>
            </a:pPr>
            <a:endParaRPr lang="en-US" dirty="0">
              <a:solidFill>
                <a:schemeClr val="tx1">
                  <a:lumMod val="75000"/>
                  <a:lumOff val="25000"/>
                </a:schemeClr>
              </a:solidFill>
              <a:latin typeface="Segoe UI" panose="020B0502040204020203" pitchFamily="34" charset="0"/>
            </a:endParaRPr>
          </a:p>
        </p:txBody>
      </p:sp>
    </p:spTree>
    <p:extLst>
      <p:ext uri="{BB962C8B-B14F-4D97-AF65-F5344CB8AC3E}">
        <p14:creationId xmlns:p14="http://schemas.microsoft.com/office/powerpoint/2010/main" val="240405743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34225-C812-374B-906C-8E1FCA198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D4430-7DCC-27A6-CF4D-06F2F15E4120}"/>
              </a:ext>
            </a:extLst>
          </p:cNvPr>
          <p:cNvSpPr>
            <a:spLocks noGrp="1"/>
          </p:cNvSpPr>
          <p:nvPr>
            <p:ph type="title"/>
          </p:nvPr>
        </p:nvSpPr>
        <p:spPr/>
        <p:txBody>
          <a:bodyPr/>
          <a:lstStyle/>
          <a:p>
            <a:r>
              <a:rPr lang="en-US" dirty="0"/>
              <a:t>Care Team Members</a:t>
            </a:r>
          </a:p>
        </p:txBody>
      </p:sp>
      <p:pic>
        <p:nvPicPr>
          <p:cNvPr id="4" name="Picture 3">
            <a:extLst>
              <a:ext uri="{FF2B5EF4-FFF2-40B4-BE49-F238E27FC236}">
                <a16:creationId xmlns:a16="http://schemas.microsoft.com/office/drawing/2014/main" id="{0BF6AEA9-8D5D-31F0-F15A-36F6B8280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8F0EAD20-0479-B4E9-BE31-20877D5922B8}"/>
              </a:ext>
            </a:extLst>
          </p:cNvPr>
          <p:cNvSpPr>
            <a:spLocks noGrp="1" noChangeArrowheads="1"/>
          </p:cNvSpPr>
          <p:nvPr>
            <p:ph idx="1"/>
          </p:nvPr>
        </p:nvSpPr>
        <p:spPr bwMode="auto">
          <a:xfrm>
            <a:off x="731390" y="1878949"/>
            <a:ext cx="1072921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Patients &amp; Families:</a:t>
            </a:r>
            <a:r>
              <a:rPr kumimoji="0" lang="en-US" altLang="en-US" sz="1800" b="0" i="0" u="none" strike="noStrike" cap="none" normalizeH="0" baseline="0" dirty="0">
                <a:ln>
                  <a:noFill/>
                </a:ln>
                <a:solidFill>
                  <a:schemeClr val="tx1"/>
                </a:solidFill>
                <a:effectLst/>
                <a:latin typeface="Arial" panose="020B0604020202020204" pitchFamily="34" charset="0"/>
              </a:rPr>
              <a:t> Active partners in their care.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Prescribers:</a:t>
            </a:r>
            <a:r>
              <a:rPr kumimoji="0" lang="en-US" altLang="en-US" sz="1800" b="0" i="0" u="none" strike="noStrike" cap="none" normalizeH="0" baseline="0" dirty="0">
                <a:ln>
                  <a:noFill/>
                </a:ln>
                <a:solidFill>
                  <a:schemeClr val="tx1"/>
                </a:solidFill>
                <a:effectLst/>
                <a:latin typeface="Arial" panose="020B0604020202020204" pitchFamily="34" charset="0"/>
              </a:rPr>
              <a:t> Doctors, nurse practitioners, physician assistants.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Behavioral Health Specialists:</a:t>
            </a:r>
            <a:r>
              <a:rPr kumimoji="0" lang="en-US" altLang="en-US" sz="1800" b="0" i="0" u="none" strike="noStrike" cap="none" normalizeH="0" baseline="0" dirty="0">
                <a:ln>
                  <a:noFill/>
                </a:ln>
                <a:solidFill>
                  <a:schemeClr val="tx1"/>
                </a:solidFill>
                <a:effectLst/>
                <a:latin typeface="Arial" panose="020B0604020202020204" pitchFamily="34" charset="0"/>
              </a:rPr>
              <a:t> Counselors, social workers, therapists.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Nurses:</a:t>
            </a:r>
            <a:r>
              <a:rPr kumimoji="0" lang="en-US" altLang="en-US" sz="1800" b="0" i="0" u="none" strike="noStrike" cap="none" normalizeH="0" baseline="0" dirty="0">
                <a:ln>
                  <a:noFill/>
                </a:ln>
                <a:solidFill>
                  <a:schemeClr val="tx1"/>
                </a:solidFill>
                <a:effectLst/>
                <a:latin typeface="Arial" panose="020B0604020202020204" pitchFamily="34" charset="0"/>
              </a:rPr>
              <a:t> Provide support, education, and follow-up.</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Case Managers/Navigators:</a:t>
            </a:r>
            <a:r>
              <a:rPr kumimoji="0" lang="en-US" altLang="en-US" sz="1800" b="0" i="0" u="none" strike="noStrike" cap="none" normalizeH="0" baseline="0" dirty="0">
                <a:ln>
                  <a:noFill/>
                </a:ln>
                <a:solidFill>
                  <a:schemeClr val="tx1"/>
                </a:solidFill>
                <a:effectLst/>
                <a:latin typeface="Arial" panose="020B0604020202020204" pitchFamily="34" charset="0"/>
              </a:rPr>
              <a:t> Coordinate services and help with insurance, referrals, or transportation.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Front Desk Staff:</a:t>
            </a:r>
            <a:r>
              <a:rPr kumimoji="0" lang="en-US" altLang="en-US" sz="1800" b="0" i="0" u="none" strike="noStrike" cap="none" normalizeH="0" baseline="0" dirty="0">
                <a:ln>
                  <a:noFill/>
                </a:ln>
                <a:solidFill>
                  <a:schemeClr val="tx1"/>
                </a:solidFill>
                <a:effectLst/>
                <a:latin typeface="Arial" panose="020B0604020202020204" pitchFamily="34" charset="0"/>
              </a:rPr>
              <a:t> First contact with patient—they observe needs and share concerns.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Clinic Managers/Back Office:</a:t>
            </a:r>
            <a:r>
              <a:rPr kumimoji="0" lang="en-US" altLang="en-US" sz="1800" b="0" i="0" u="none" strike="noStrike" cap="none" normalizeH="0" baseline="0" dirty="0">
                <a:ln>
                  <a:noFill/>
                </a:ln>
                <a:solidFill>
                  <a:schemeClr val="tx1"/>
                </a:solidFill>
                <a:effectLst/>
                <a:latin typeface="Arial" panose="020B0604020202020204" pitchFamily="34" charset="0"/>
              </a:rPr>
              <a:t> Handle billing and insurance coverage.</a:t>
            </a:r>
          </a:p>
        </p:txBody>
      </p:sp>
    </p:spTree>
    <p:extLst>
      <p:ext uri="{BB962C8B-B14F-4D97-AF65-F5344CB8AC3E}">
        <p14:creationId xmlns:p14="http://schemas.microsoft.com/office/powerpoint/2010/main" val="331167127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46D52-3948-31C8-4DE1-753D1DF8FF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2125C8-32B2-6EA9-C8E5-DB4B9C5A77DC}"/>
              </a:ext>
            </a:extLst>
          </p:cNvPr>
          <p:cNvSpPr>
            <a:spLocks noGrp="1"/>
          </p:cNvSpPr>
          <p:nvPr>
            <p:ph type="title"/>
          </p:nvPr>
        </p:nvSpPr>
        <p:spPr/>
        <p:txBody>
          <a:bodyPr/>
          <a:lstStyle/>
          <a:p>
            <a:r>
              <a:rPr lang="en-US" dirty="0"/>
              <a:t>Challenges in Integrated Care</a:t>
            </a:r>
          </a:p>
        </p:txBody>
      </p:sp>
      <p:sp>
        <p:nvSpPr>
          <p:cNvPr id="3" name="Content Placeholder 2">
            <a:extLst>
              <a:ext uri="{FF2B5EF4-FFF2-40B4-BE49-F238E27FC236}">
                <a16:creationId xmlns:a16="http://schemas.microsoft.com/office/drawing/2014/main" id="{2A1B80D4-8947-37C2-A471-FFAD576E96A7}"/>
              </a:ext>
            </a:extLst>
          </p:cNvPr>
          <p:cNvSpPr>
            <a:spLocks noGrp="1"/>
          </p:cNvSpPr>
          <p:nvPr>
            <p:ph idx="1"/>
          </p:nvPr>
        </p:nvSpPr>
        <p:spPr>
          <a:xfrm>
            <a:off x="700635" y="2221992"/>
            <a:ext cx="10691265" cy="3007232"/>
          </a:xfrm>
        </p:spPr>
        <p:txBody>
          <a:bodyPr/>
          <a:lstStyle/>
          <a:p>
            <a:pPr marL="0" indent="0">
              <a:buNone/>
            </a:pPr>
            <a:r>
              <a:rPr lang="en-US" dirty="0">
                <a:latin typeface="Arial" panose="020B0604020202020204" pitchFamily="34" charset="0"/>
                <a:cs typeface="Arial" panose="020B0604020202020204" pitchFamily="34" charset="0"/>
              </a:rPr>
              <a:t>Integrated care is complex and constantly evolving, demanding a broader range of skills than those used in traditional healthcare. Key challenges include the shortage of qualified behavioral health professionals, limited reimbursement systems, ethical considerations in multidisciplinary collaboration, and the need for unified health records. Despite these barriers, innovative and collaborative approaches can help address many of these ongoing challenges in integrated care.</a:t>
            </a:r>
          </a:p>
          <a:p>
            <a:pPr marL="0" indent="0">
              <a:buNone/>
            </a:pPr>
            <a:endParaRPr lang="en-US" dirty="0"/>
          </a:p>
        </p:txBody>
      </p:sp>
      <p:pic>
        <p:nvPicPr>
          <p:cNvPr id="4" name="Picture 3">
            <a:extLst>
              <a:ext uri="{FF2B5EF4-FFF2-40B4-BE49-F238E27FC236}">
                <a16:creationId xmlns:a16="http://schemas.microsoft.com/office/drawing/2014/main" id="{A4BB4DAF-BA26-658C-9767-B02A2E857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37636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A121B-D719-75F8-F4E2-2CC2C4489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05C454-AE69-0DAD-AC87-645A4A8DD861}"/>
              </a:ext>
            </a:extLst>
          </p:cNvPr>
          <p:cNvSpPr>
            <a:spLocks noGrp="1"/>
          </p:cNvSpPr>
          <p:nvPr>
            <p:ph type="title"/>
          </p:nvPr>
        </p:nvSpPr>
        <p:spPr/>
        <p:txBody>
          <a:bodyPr/>
          <a:lstStyle/>
          <a:p>
            <a:r>
              <a:rPr lang="en-US" dirty="0"/>
              <a:t>Core Skills for Behavioral Health Staff</a:t>
            </a:r>
          </a:p>
        </p:txBody>
      </p:sp>
      <p:pic>
        <p:nvPicPr>
          <p:cNvPr id="4" name="Picture 3">
            <a:extLst>
              <a:ext uri="{FF2B5EF4-FFF2-40B4-BE49-F238E27FC236}">
                <a16:creationId xmlns:a16="http://schemas.microsoft.com/office/drawing/2014/main" id="{87646594-310C-1883-AAF1-B1DB9408F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CBEF9663-4530-FB5E-9B8C-09C1CCF167C7}"/>
              </a:ext>
            </a:extLst>
          </p:cNvPr>
          <p:cNvSpPr>
            <a:spLocks noGrp="1" noChangeArrowheads="1"/>
          </p:cNvSpPr>
          <p:nvPr>
            <p:ph idx="1"/>
          </p:nvPr>
        </p:nvSpPr>
        <p:spPr bwMode="auto">
          <a:xfrm>
            <a:off x="700635" y="1529497"/>
            <a:ext cx="1010507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Clinical Acumen:</a:t>
            </a:r>
            <a:r>
              <a:rPr kumimoji="0" lang="en-US" altLang="en-US" sz="1800" b="0" i="0" u="none" strike="noStrike" cap="none" normalizeH="0" baseline="0" dirty="0">
                <a:ln>
                  <a:noFill/>
                </a:ln>
                <a:solidFill>
                  <a:schemeClr val="tx1"/>
                </a:solidFill>
                <a:effectLst/>
                <a:latin typeface="Arial" panose="020B0604020202020204" pitchFamily="34" charset="0"/>
              </a:rPr>
              <a:t> Quick individual appointments, focused visits to address immediate concerns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and teaching skills to manage them (15–30 mins).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FontTx/>
              <a:buChar char="•"/>
            </a:pPr>
            <a:r>
              <a:rPr kumimoji="0" lang="en-US" altLang="en-US" sz="1800" b="1" i="0" u="none" strike="noStrike" cap="none" normalizeH="0" baseline="0" dirty="0">
                <a:ln>
                  <a:noFill/>
                </a:ln>
                <a:solidFill>
                  <a:schemeClr val="tx1"/>
                </a:solidFill>
                <a:effectLst/>
                <a:latin typeface="Arial" panose="020B0604020202020204" pitchFamily="34" charset="0"/>
              </a:rPr>
              <a:t>Ethical Standards: </a:t>
            </a:r>
            <a:r>
              <a:rPr kumimoji="0" lang="en-US" altLang="en-US" sz="1800" i="0" u="none" strike="noStrike" cap="none" normalizeH="0" baseline="0" dirty="0">
                <a:ln>
                  <a:noFill/>
                </a:ln>
                <a:solidFill>
                  <a:schemeClr val="tx1"/>
                </a:solidFill>
                <a:effectLst/>
                <a:latin typeface="Arial" panose="020B0604020202020204" pitchFamily="34" charset="0"/>
              </a:rPr>
              <a:t>As the only behavioral specialist on the team, you provide regular training </a:t>
            </a:r>
          </a:p>
          <a:p>
            <a:pPr marL="0" indent="0" eaLnBrk="0" fontAlgn="base" hangingPunct="0">
              <a:lnSpc>
                <a:spcPct val="100000"/>
              </a:lnSpc>
              <a:spcBef>
                <a:spcPct val="0"/>
              </a:spcBef>
              <a:spcAft>
                <a:spcPct val="0"/>
              </a:spcAft>
              <a:buNone/>
            </a:pPr>
            <a:r>
              <a:rPr kumimoji="0" lang="en-US" altLang="en-US" sz="1800" i="0" u="none" strike="noStrike" cap="none" normalizeH="0" baseline="0" dirty="0">
                <a:ln>
                  <a:noFill/>
                </a:ln>
                <a:solidFill>
                  <a:schemeClr val="tx1"/>
                </a:solidFill>
                <a:effectLst/>
                <a:latin typeface="Arial" panose="020B0604020202020204" pitchFamily="34" charset="0"/>
              </a:rPr>
              <a:t>and act as the patient's main mental healthcare advocate.</a:t>
            </a:r>
            <a:endParaRPr lang="en-US" dirty="0"/>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Electronic Health Record Management:</a:t>
            </a:r>
            <a:r>
              <a:rPr kumimoji="0" lang="en-US" altLang="en-US" sz="1800" b="0" i="0" u="none" strike="noStrike" cap="none" normalizeH="0" baseline="0" dirty="0">
                <a:ln>
                  <a:noFill/>
                </a:ln>
                <a:solidFill>
                  <a:schemeClr val="tx1"/>
                </a:solidFill>
                <a:effectLst/>
                <a:latin typeface="Arial" panose="020B0604020202020204" pitchFamily="34" charset="0"/>
              </a:rPr>
              <a:t> Document carefully; notes are shared with patient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and they may be sensitive to what is documented in their record.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Communication Skills:</a:t>
            </a:r>
            <a:r>
              <a:rPr kumimoji="0" lang="en-US" altLang="en-US" sz="1800" b="0" i="0" u="none" strike="noStrike" cap="none" normalizeH="0" baseline="0" dirty="0">
                <a:ln>
                  <a:noFill/>
                </a:ln>
                <a:solidFill>
                  <a:schemeClr val="tx1"/>
                </a:solidFill>
                <a:effectLst/>
                <a:latin typeface="Arial" panose="020B0604020202020204" pitchFamily="34" charset="0"/>
              </a:rPr>
              <a:t> Team-based care encourages sharing relevant, clear, concise patient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updates</a:t>
            </a:r>
            <a:r>
              <a:rPr lang="en-US" altLang="en-US" sz="1800" dirty="0">
                <a:latin typeface="Arial" panose="020B0604020202020204" pitchFamily="34" charset="0"/>
              </a:rPr>
              <a:t> and participating in consultations and team discussions.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Population Health Management:</a:t>
            </a:r>
            <a:r>
              <a:rPr lang="en-US" altLang="en-US" sz="1800" b="1" dirty="0">
                <a:latin typeface="Arial" panose="020B0604020202020204" pitchFamily="34" charset="0"/>
              </a:rPr>
              <a:t> </a:t>
            </a:r>
            <a:r>
              <a:rPr lang="en-US" altLang="en-US" sz="1800" dirty="0">
                <a:latin typeface="Arial" panose="020B0604020202020204" pitchFamily="34" charset="0"/>
              </a:rPr>
              <a:t>Review patient data, develop programs or classes based on </a:t>
            </a: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latin typeface="Arial" panose="020B0604020202020204" pitchFamily="34" charset="0"/>
              </a:rPr>
              <a:t>health needs.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200395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DB182-9EEF-6F42-E1F7-FC9FFDF2F9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0166F7-E2EE-26D6-E0C8-0E24A584CB18}"/>
              </a:ext>
            </a:extLst>
          </p:cNvPr>
          <p:cNvSpPr>
            <a:spLocks noGrp="1"/>
          </p:cNvSpPr>
          <p:nvPr>
            <p:ph type="title"/>
          </p:nvPr>
        </p:nvSpPr>
        <p:spPr/>
        <p:txBody>
          <a:bodyPr/>
          <a:lstStyle/>
          <a:p>
            <a:r>
              <a:rPr lang="en-US" dirty="0"/>
              <a:t>Effective Key Interventions</a:t>
            </a:r>
          </a:p>
        </p:txBody>
      </p:sp>
      <p:sp>
        <p:nvSpPr>
          <p:cNvPr id="3" name="Content Placeholder 2">
            <a:extLst>
              <a:ext uri="{FF2B5EF4-FFF2-40B4-BE49-F238E27FC236}">
                <a16:creationId xmlns:a16="http://schemas.microsoft.com/office/drawing/2014/main" id="{668E073C-514A-5D45-0D14-7784F73A5E09}"/>
              </a:ext>
            </a:extLst>
          </p:cNvPr>
          <p:cNvSpPr>
            <a:spLocks noGrp="1"/>
          </p:cNvSpPr>
          <p:nvPr>
            <p:ph idx="1"/>
          </p:nvPr>
        </p:nvSpPr>
        <p:spPr>
          <a:xfrm>
            <a:off x="700634" y="1873948"/>
            <a:ext cx="10691265" cy="3739896"/>
          </a:xfrm>
        </p:spPr>
        <p:txBody>
          <a:bodyPr/>
          <a:lstStyle/>
          <a:p>
            <a:pPr marL="0" indent="0">
              <a:buNone/>
            </a:pPr>
            <a:r>
              <a:rPr lang="en-US" b="1" dirty="0"/>
              <a:t>1) Introductions Matter</a:t>
            </a:r>
          </a:p>
          <a:p>
            <a:r>
              <a:rPr lang="en-US" dirty="0"/>
              <a:t>Present yourself as part of the care team.</a:t>
            </a:r>
          </a:p>
          <a:p>
            <a:r>
              <a:rPr lang="en-US" dirty="0"/>
              <a:t>Reduce stigma and encourage openness.</a:t>
            </a:r>
          </a:p>
          <a:p>
            <a:pPr marL="0" indent="0">
              <a:buNone/>
            </a:pPr>
            <a:endParaRPr lang="en-US" dirty="0"/>
          </a:p>
          <a:p>
            <a:pPr marL="0" indent="0">
              <a:buNone/>
            </a:pPr>
            <a:r>
              <a:rPr lang="en-US" b="1" dirty="0"/>
              <a:t>2) Screeners</a:t>
            </a:r>
          </a:p>
          <a:p>
            <a:r>
              <a:rPr lang="en-US" dirty="0"/>
              <a:t>There are different screening tools in place that help provide baseline data before treatment and during that provide baseline data and monitor changes such as improvements in symptoms.</a:t>
            </a:r>
          </a:p>
          <a:p>
            <a:pPr marL="0" indent="0">
              <a:buNone/>
            </a:pPr>
            <a:endParaRPr lang="en-US" dirty="0"/>
          </a:p>
          <a:p>
            <a:endParaRPr lang="en-US" dirty="0"/>
          </a:p>
        </p:txBody>
      </p:sp>
      <p:pic>
        <p:nvPicPr>
          <p:cNvPr id="4" name="Picture 3">
            <a:extLst>
              <a:ext uri="{FF2B5EF4-FFF2-40B4-BE49-F238E27FC236}">
                <a16:creationId xmlns:a16="http://schemas.microsoft.com/office/drawing/2014/main" id="{7A282E8B-C6F2-D937-CA31-81B78792C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1340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E43C5-C528-FFDD-AB86-790BF0CD37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A45F2-BD6C-0DC6-984E-1DE8BE6245D6}"/>
              </a:ext>
            </a:extLst>
          </p:cNvPr>
          <p:cNvSpPr>
            <a:spLocks noGrp="1"/>
          </p:cNvSpPr>
          <p:nvPr>
            <p:ph type="title"/>
          </p:nvPr>
        </p:nvSpPr>
        <p:spPr/>
        <p:txBody>
          <a:bodyPr/>
          <a:lstStyle/>
          <a:p>
            <a:r>
              <a:rPr lang="en-US" dirty="0"/>
              <a:t>Effective Key Interventions</a:t>
            </a:r>
          </a:p>
        </p:txBody>
      </p:sp>
      <p:sp>
        <p:nvSpPr>
          <p:cNvPr id="3" name="Content Placeholder 2">
            <a:extLst>
              <a:ext uri="{FF2B5EF4-FFF2-40B4-BE49-F238E27FC236}">
                <a16:creationId xmlns:a16="http://schemas.microsoft.com/office/drawing/2014/main" id="{C90BE8D4-D7F9-C635-0ED1-A04DCE68FADD}"/>
              </a:ext>
            </a:extLst>
          </p:cNvPr>
          <p:cNvSpPr>
            <a:spLocks noGrp="1"/>
          </p:cNvSpPr>
          <p:nvPr>
            <p:ph idx="1"/>
          </p:nvPr>
        </p:nvSpPr>
        <p:spPr/>
        <p:txBody>
          <a:bodyPr/>
          <a:lstStyle/>
          <a:p>
            <a:pPr marL="0" indent="0">
              <a:buNone/>
            </a:pPr>
            <a:r>
              <a:rPr lang="en-US" b="1" dirty="0"/>
              <a:t>3) Brief, Evidence-Based Interventions</a:t>
            </a:r>
          </a:p>
          <a:p>
            <a:r>
              <a:rPr lang="en-US" b="1" dirty="0"/>
              <a:t>CBT (Cognitive Behavioral Therapy):</a:t>
            </a:r>
            <a:r>
              <a:rPr lang="en-US" dirty="0"/>
              <a:t> Change unhelpful thoughts and behaviors to improve mood.</a:t>
            </a:r>
          </a:p>
          <a:p>
            <a:r>
              <a:rPr lang="en-US" b="1" dirty="0"/>
              <a:t>SFBT (Solution-Focused Brief Therapy):</a:t>
            </a:r>
            <a:r>
              <a:rPr lang="en-US" dirty="0"/>
              <a:t> Focus on the persons strengths and increases helpful alternatives to change.</a:t>
            </a:r>
          </a:p>
          <a:p>
            <a:r>
              <a:rPr lang="en-US" b="1" dirty="0"/>
              <a:t>Family Therapy:</a:t>
            </a:r>
            <a:r>
              <a:rPr lang="en-US" dirty="0"/>
              <a:t> Supports patient and caregivers in coping with grief, loss, and ongoing care needs.</a:t>
            </a:r>
          </a:p>
        </p:txBody>
      </p:sp>
      <p:pic>
        <p:nvPicPr>
          <p:cNvPr id="4" name="Picture 3">
            <a:extLst>
              <a:ext uri="{FF2B5EF4-FFF2-40B4-BE49-F238E27FC236}">
                <a16:creationId xmlns:a16="http://schemas.microsoft.com/office/drawing/2014/main" id="{8DB449DD-AD3C-74B0-8DB7-A485FD763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66487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FE2DC-5558-9083-5929-4FF7BB4ED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A6268-53C3-5004-89C7-B2EDF0F38E8B}"/>
              </a:ext>
            </a:extLst>
          </p:cNvPr>
          <p:cNvSpPr>
            <a:spLocks noGrp="1"/>
          </p:cNvSpPr>
          <p:nvPr>
            <p:ph type="title"/>
          </p:nvPr>
        </p:nvSpPr>
        <p:spPr/>
        <p:txBody>
          <a:bodyPr/>
          <a:lstStyle/>
          <a:p>
            <a:r>
              <a:rPr lang="en-US" dirty="0"/>
              <a:t>Effective Key Interventions</a:t>
            </a:r>
          </a:p>
        </p:txBody>
      </p:sp>
      <p:sp>
        <p:nvSpPr>
          <p:cNvPr id="3" name="Content Placeholder 2">
            <a:extLst>
              <a:ext uri="{FF2B5EF4-FFF2-40B4-BE49-F238E27FC236}">
                <a16:creationId xmlns:a16="http://schemas.microsoft.com/office/drawing/2014/main" id="{4C4269E4-FCA4-1133-284D-FBF5A2BA567C}"/>
              </a:ext>
            </a:extLst>
          </p:cNvPr>
          <p:cNvSpPr>
            <a:spLocks noGrp="1"/>
          </p:cNvSpPr>
          <p:nvPr>
            <p:ph idx="1"/>
          </p:nvPr>
        </p:nvSpPr>
        <p:spPr>
          <a:xfrm>
            <a:off x="700634" y="1926525"/>
            <a:ext cx="10691265" cy="3739896"/>
          </a:xfrm>
        </p:spPr>
        <p:txBody>
          <a:bodyPr>
            <a:normAutofit fontScale="92500" lnSpcReduction="10000"/>
          </a:bodyPr>
          <a:lstStyle/>
          <a:p>
            <a:pPr marL="0" indent="0">
              <a:buNone/>
            </a:pPr>
            <a:r>
              <a:rPr lang="en-US" b="1" u="sng" dirty="0"/>
              <a:t>The 5A’s Model</a:t>
            </a:r>
            <a:r>
              <a:rPr lang="en-US" b="1" dirty="0"/>
              <a:t> </a:t>
            </a:r>
            <a:r>
              <a:rPr lang="en-US" i="1" dirty="0"/>
              <a:t>(guidelines for professional health care worker connecting with the patients and finding suitable next steps)</a:t>
            </a:r>
            <a:endParaRPr lang="en-US" i="1" u="sng" dirty="0"/>
          </a:p>
          <a:p>
            <a:pPr marL="0" indent="0">
              <a:buNone/>
            </a:pPr>
            <a:r>
              <a:rPr lang="en-US" b="1" dirty="0"/>
              <a:t>Assess</a:t>
            </a:r>
            <a:r>
              <a:rPr lang="en-US" dirty="0"/>
              <a:t>- Identify the needs of the patient and use screeners to measure a baseline for symptoms of anxiety or depression. Gather data about support system, health literacy and other psychosocial factors.</a:t>
            </a:r>
          </a:p>
          <a:p>
            <a:pPr marL="0" indent="0">
              <a:buNone/>
            </a:pPr>
            <a:r>
              <a:rPr lang="en-US" b="1" dirty="0"/>
              <a:t>Advise</a:t>
            </a:r>
            <a:r>
              <a:rPr lang="en-US" dirty="0"/>
              <a:t>- Share treatment options with the patient, any diagnosis you have assessed and make specialty care referrals if necessary.</a:t>
            </a:r>
          </a:p>
          <a:p>
            <a:pPr marL="0" indent="0">
              <a:buNone/>
            </a:pPr>
            <a:r>
              <a:rPr lang="en-US" b="1" dirty="0"/>
              <a:t>Agree</a:t>
            </a:r>
            <a:r>
              <a:rPr lang="en-US" dirty="0"/>
              <a:t>- Decide next steps of their care together.</a:t>
            </a:r>
          </a:p>
          <a:p>
            <a:pPr marL="0" indent="0">
              <a:buNone/>
            </a:pPr>
            <a:r>
              <a:rPr lang="en-US" b="1" dirty="0"/>
              <a:t>Assist</a:t>
            </a:r>
            <a:r>
              <a:rPr lang="en-US" dirty="0"/>
              <a:t>- Teach coping or wellness skills </a:t>
            </a:r>
            <a:r>
              <a:rPr lang="en-US" i="1" dirty="0"/>
              <a:t>(ex. breathing techniques to lower anxiety).</a:t>
            </a:r>
          </a:p>
          <a:p>
            <a:pPr marL="0" indent="0">
              <a:buNone/>
            </a:pPr>
            <a:r>
              <a:rPr lang="en-US" b="1" dirty="0"/>
              <a:t>Arrange</a:t>
            </a:r>
            <a:r>
              <a:rPr lang="en-US" dirty="0"/>
              <a:t>- Schedule follow-up visits or kindly provide necessary referral.</a:t>
            </a:r>
          </a:p>
        </p:txBody>
      </p:sp>
      <p:pic>
        <p:nvPicPr>
          <p:cNvPr id="4" name="Picture 3">
            <a:extLst>
              <a:ext uri="{FF2B5EF4-FFF2-40B4-BE49-F238E27FC236}">
                <a16:creationId xmlns:a16="http://schemas.microsoft.com/office/drawing/2014/main" id="{DC422073-792E-F5E6-598A-180E26FC7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25809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4FFD6-CA42-F1A1-A514-88CE82CC9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021AE9-802F-0B7B-A6D9-B3369882C741}"/>
              </a:ext>
            </a:extLst>
          </p:cNvPr>
          <p:cNvSpPr>
            <a:spLocks noGrp="1"/>
          </p:cNvSpPr>
          <p:nvPr>
            <p:ph type="title"/>
          </p:nvPr>
        </p:nvSpPr>
        <p:spPr/>
        <p:txBody>
          <a:bodyPr/>
          <a:lstStyle/>
          <a:p>
            <a:r>
              <a:rPr lang="en-US" dirty="0"/>
              <a:t>Popular Integrated Care Models</a:t>
            </a:r>
          </a:p>
        </p:txBody>
      </p:sp>
      <p:graphicFrame>
        <p:nvGraphicFramePr>
          <p:cNvPr id="5" name="Content Placeholder 4">
            <a:extLst>
              <a:ext uri="{FF2B5EF4-FFF2-40B4-BE49-F238E27FC236}">
                <a16:creationId xmlns:a16="http://schemas.microsoft.com/office/drawing/2014/main" id="{CBC8EB13-ACE0-DE41-C1E4-5FBDC8613922}"/>
              </a:ext>
            </a:extLst>
          </p:cNvPr>
          <p:cNvGraphicFramePr>
            <a:graphicFrameLocks noGrp="1"/>
          </p:cNvGraphicFramePr>
          <p:nvPr>
            <p:ph idx="1"/>
          </p:nvPr>
        </p:nvGraphicFramePr>
        <p:xfrm>
          <a:off x="795528" y="1636776"/>
          <a:ext cx="9712964" cy="3726415"/>
        </p:xfrm>
        <a:graphic>
          <a:graphicData uri="http://schemas.openxmlformats.org/drawingml/2006/table">
            <a:tbl>
              <a:tblPr/>
              <a:tblGrid>
                <a:gridCol w="4858768">
                  <a:extLst>
                    <a:ext uri="{9D8B030D-6E8A-4147-A177-3AD203B41FA5}">
                      <a16:colId xmlns:a16="http://schemas.microsoft.com/office/drawing/2014/main" val="1303097249"/>
                    </a:ext>
                  </a:extLst>
                </a:gridCol>
                <a:gridCol w="4854196">
                  <a:extLst>
                    <a:ext uri="{9D8B030D-6E8A-4147-A177-3AD203B41FA5}">
                      <a16:colId xmlns:a16="http://schemas.microsoft.com/office/drawing/2014/main" val="3427672896"/>
                    </a:ext>
                  </a:extLst>
                </a:gridCol>
              </a:tblGrid>
              <a:tr h="300135">
                <a:tc>
                  <a:txBody>
                    <a:bodyPr/>
                    <a:lstStyle/>
                    <a:p>
                      <a:pPr>
                        <a:buNone/>
                      </a:pPr>
                      <a:r>
                        <a:rPr lang="en-US" sz="1500" b="1" u="sng" dirty="0"/>
                        <a:t>Model</a:t>
                      </a:r>
                    </a:p>
                  </a:txBody>
                  <a:tcPr marL="76330" marR="76330" marT="38165" marB="38165" anchor="ctr">
                    <a:lnL>
                      <a:noFill/>
                    </a:lnL>
                    <a:lnR>
                      <a:noFill/>
                    </a:lnR>
                    <a:lnT>
                      <a:noFill/>
                    </a:lnT>
                    <a:lnB>
                      <a:noFill/>
                    </a:lnB>
                    <a:noFill/>
                  </a:tcPr>
                </a:tc>
                <a:tc>
                  <a:txBody>
                    <a:bodyPr/>
                    <a:lstStyle/>
                    <a:p>
                      <a:pPr>
                        <a:buNone/>
                      </a:pPr>
                      <a:r>
                        <a:rPr lang="en-US" sz="1500" b="1" u="sng" dirty="0"/>
                        <a:t>Description</a:t>
                      </a:r>
                    </a:p>
                  </a:txBody>
                  <a:tcPr marL="76330" marR="76330" marT="38165" marB="38165" anchor="ctr">
                    <a:lnL>
                      <a:noFill/>
                    </a:lnL>
                    <a:lnR>
                      <a:noFill/>
                    </a:lnR>
                    <a:lnT>
                      <a:noFill/>
                    </a:lnT>
                    <a:lnB>
                      <a:noFill/>
                    </a:lnB>
                    <a:noFill/>
                  </a:tcPr>
                </a:tc>
                <a:extLst>
                  <a:ext uri="{0D108BD9-81ED-4DB2-BD59-A6C34878D82A}">
                    <a16:rowId xmlns:a16="http://schemas.microsoft.com/office/drawing/2014/main" val="3826562303"/>
                  </a:ext>
                </a:extLst>
              </a:tr>
              <a:tr h="525235">
                <a:tc>
                  <a:txBody>
                    <a:bodyPr/>
                    <a:lstStyle/>
                    <a:p>
                      <a:pPr>
                        <a:buNone/>
                      </a:pPr>
                      <a:r>
                        <a:rPr lang="en-US" sz="1500" b="0" dirty="0">
                          <a:solidFill>
                            <a:srgbClr val="0070C0"/>
                          </a:solidFill>
                        </a:rPr>
                        <a:t>PCBH (</a:t>
                      </a:r>
                      <a:r>
                        <a:rPr lang="en-US" sz="1500" b="0" kern="1200" dirty="0">
                          <a:solidFill>
                            <a:srgbClr val="0070C0"/>
                          </a:solidFill>
                          <a:effectLst/>
                          <a:latin typeface="+mn-lt"/>
                          <a:ea typeface="+mn-ea"/>
                          <a:cs typeface="+mn-cs"/>
                        </a:rPr>
                        <a:t>Primary Care Behavioral Health) </a:t>
                      </a:r>
                      <a:endParaRPr lang="en-US" sz="1500" b="0" dirty="0">
                        <a:solidFill>
                          <a:srgbClr val="0070C0"/>
                        </a:solidFill>
                      </a:endParaRPr>
                    </a:p>
                  </a:txBody>
                  <a:tcPr marL="76330" marR="76330" marT="38165" marB="38165" anchor="ctr">
                    <a:lnL>
                      <a:noFill/>
                    </a:lnL>
                    <a:lnR>
                      <a:noFill/>
                    </a:lnR>
                    <a:lnT>
                      <a:noFill/>
                    </a:lnT>
                    <a:lnB>
                      <a:noFill/>
                    </a:lnB>
                    <a:noFill/>
                  </a:tcPr>
                </a:tc>
                <a:tc>
                  <a:txBody>
                    <a:bodyPr/>
                    <a:lstStyle/>
                    <a:p>
                      <a:pPr>
                        <a:buNone/>
                      </a:pPr>
                      <a:r>
                        <a:rPr lang="en-US" sz="1500" dirty="0">
                          <a:solidFill>
                            <a:srgbClr val="0070C0"/>
                          </a:solidFill>
                        </a:rPr>
                        <a:t>Behavioral health staff work with PCPs to address biopsychosocial needs in the same day.</a:t>
                      </a:r>
                    </a:p>
                  </a:txBody>
                  <a:tcPr marL="76330" marR="76330" marT="38165" marB="38165" anchor="ctr">
                    <a:lnL>
                      <a:noFill/>
                    </a:lnL>
                    <a:lnR>
                      <a:noFill/>
                    </a:lnR>
                    <a:lnT>
                      <a:noFill/>
                    </a:lnT>
                    <a:lnB>
                      <a:noFill/>
                    </a:lnB>
                    <a:noFill/>
                  </a:tcPr>
                </a:tc>
                <a:extLst>
                  <a:ext uri="{0D108BD9-81ED-4DB2-BD59-A6C34878D82A}">
                    <a16:rowId xmlns:a16="http://schemas.microsoft.com/office/drawing/2014/main" val="249246884"/>
                  </a:ext>
                </a:extLst>
              </a:tr>
              <a:tr h="525235">
                <a:tc>
                  <a:txBody>
                    <a:bodyPr/>
                    <a:lstStyle/>
                    <a:p>
                      <a:pPr>
                        <a:buNone/>
                      </a:pPr>
                      <a:r>
                        <a:rPr lang="en-US" sz="1500" b="0" dirty="0"/>
                        <a:t>CoCM (</a:t>
                      </a:r>
                      <a:r>
                        <a:rPr lang="en-US" sz="1500" b="0" kern="1200" dirty="0">
                          <a:solidFill>
                            <a:schemeClr val="tx1"/>
                          </a:solidFill>
                          <a:effectLst/>
                          <a:latin typeface="+mn-lt"/>
                          <a:ea typeface="+mn-ea"/>
                          <a:cs typeface="+mn-cs"/>
                        </a:rPr>
                        <a:t>Collaborative Care)</a:t>
                      </a:r>
                      <a:endParaRPr lang="en-US" sz="1500" b="0" dirty="0"/>
                    </a:p>
                  </a:txBody>
                  <a:tcPr marL="76330" marR="76330" marT="38165" marB="38165" anchor="ctr">
                    <a:lnL>
                      <a:noFill/>
                    </a:lnL>
                    <a:lnR>
                      <a:noFill/>
                    </a:lnR>
                    <a:lnT>
                      <a:noFill/>
                    </a:lnT>
                    <a:lnB>
                      <a:noFill/>
                    </a:lnB>
                    <a:noFill/>
                  </a:tcPr>
                </a:tc>
                <a:tc>
                  <a:txBody>
                    <a:bodyPr/>
                    <a:lstStyle/>
                    <a:p>
                      <a:pPr>
                        <a:buNone/>
                      </a:pPr>
                      <a:r>
                        <a:rPr lang="en-US" sz="1500" dirty="0"/>
                        <a:t>Focus on depression/anxiety in primary care using team coordination and monitoring.</a:t>
                      </a:r>
                    </a:p>
                  </a:txBody>
                  <a:tcPr marL="76330" marR="76330" marT="38165" marB="38165" anchor="ctr">
                    <a:lnL>
                      <a:noFill/>
                    </a:lnL>
                    <a:lnR>
                      <a:noFill/>
                    </a:lnR>
                    <a:lnT>
                      <a:noFill/>
                    </a:lnT>
                    <a:lnB>
                      <a:noFill/>
                    </a:lnB>
                    <a:noFill/>
                  </a:tcPr>
                </a:tc>
                <a:extLst>
                  <a:ext uri="{0D108BD9-81ED-4DB2-BD59-A6C34878D82A}">
                    <a16:rowId xmlns:a16="http://schemas.microsoft.com/office/drawing/2014/main" val="3463687070"/>
                  </a:ext>
                </a:extLst>
              </a:tr>
              <a:tr h="525235">
                <a:tc>
                  <a:txBody>
                    <a:bodyPr/>
                    <a:lstStyle/>
                    <a:p>
                      <a:pPr>
                        <a:buNone/>
                      </a:pPr>
                      <a:r>
                        <a:rPr lang="en-US" sz="1500" b="0" dirty="0">
                          <a:solidFill>
                            <a:srgbClr val="0070C0"/>
                          </a:solidFill>
                        </a:rPr>
                        <a:t>Reverse Integration</a:t>
                      </a:r>
                    </a:p>
                  </a:txBody>
                  <a:tcPr marL="76330" marR="76330" marT="38165" marB="38165" anchor="ctr">
                    <a:lnL>
                      <a:noFill/>
                    </a:lnL>
                    <a:lnR>
                      <a:noFill/>
                    </a:lnR>
                    <a:lnT>
                      <a:noFill/>
                    </a:lnT>
                    <a:lnB>
                      <a:noFill/>
                    </a:lnB>
                    <a:noFill/>
                  </a:tcPr>
                </a:tc>
                <a:tc>
                  <a:txBody>
                    <a:bodyPr/>
                    <a:lstStyle/>
                    <a:p>
                      <a:pPr>
                        <a:buNone/>
                      </a:pPr>
                      <a:r>
                        <a:rPr lang="en-US" sz="1500" dirty="0">
                          <a:solidFill>
                            <a:srgbClr val="0070C0"/>
                          </a:solidFill>
                        </a:rPr>
                        <a:t>PCPs work </a:t>
                      </a:r>
                      <a:r>
                        <a:rPr lang="en-US" sz="1500" i="1" dirty="0">
                          <a:solidFill>
                            <a:srgbClr val="0070C0"/>
                          </a:solidFill>
                        </a:rPr>
                        <a:t>inside</a:t>
                      </a:r>
                      <a:r>
                        <a:rPr lang="en-US" sz="1500" dirty="0">
                          <a:solidFill>
                            <a:srgbClr val="0070C0"/>
                          </a:solidFill>
                        </a:rPr>
                        <a:t> behavioral health clinics for patients with serious mental illness.</a:t>
                      </a:r>
                    </a:p>
                  </a:txBody>
                  <a:tcPr marL="76330" marR="76330" marT="38165" marB="38165" anchor="ctr">
                    <a:lnL>
                      <a:noFill/>
                    </a:lnL>
                    <a:lnR>
                      <a:noFill/>
                    </a:lnR>
                    <a:lnT>
                      <a:noFill/>
                    </a:lnT>
                    <a:lnB>
                      <a:noFill/>
                    </a:lnB>
                    <a:noFill/>
                  </a:tcPr>
                </a:tc>
                <a:extLst>
                  <a:ext uri="{0D108BD9-81ED-4DB2-BD59-A6C34878D82A}">
                    <a16:rowId xmlns:a16="http://schemas.microsoft.com/office/drawing/2014/main" val="608925998"/>
                  </a:ext>
                </a:extLst>
              </a:tr>
              <a:tr h="750337">
                <a:tc>
                  <a:txBody>
                    <a:bodyPr/>
                    <a:lstStyle/>
                    <a:p>
                      <a:pPr>
                        <a:buNone/>
                      </a:pPr>
                      <a:r>
                        <a:rPr lang="en-US" sz="1500" b="0" dirty="0"/>
                        <a:t>IBH (Innovation in Behavioral Health)</a:t>
                      </a:r>
                    </a:p>
                  </a:txBody>
                  <a:tcPr marL="76330" marR="76330" marT="38165" marB="38165" anchor="ctr">
                    <a:lnL>
                      <a:noFill/>
                    </a:lnL>
                    <a:lnR>
                      <a:noFill/>
                    </a:lnR>
                    <a:lnT>
                      <a:noFill/>
                    </a:lnT>
                    <a:lnB>
                      <a:noFill/>
                    </a:lnB>
                    <a:noFill/>
                  </a:tcPr>
                </a:tc>
                <a:tc>
                  <a:txBody>
                    <a:bodyPr/>
                    <a:lstStyle/>
                    <a:p>
                      <a:pPr>
                        <a:buNone/>
                      </a:pPr>
                      <a:r>
                        <a:rPr lang="en-US" sz="1500" dirty="0"/>
                        <a:t>Newest model (2024) integrating care for Medicaid/Medicare patients with serious mental health or substance use needs.</a:t>
                      </a:r>
                    </a:p>
                  </a:txBody>
                  <a:tcPr marL="76330" marR="76330" marT="38165" marB="38165" anchor="ctr">
                    <a:lnL>
                      <a:noFill/>
                    </a:lnL>
                    <a:lnR>
                      <a:noFill/>
                    </a:lnR>
                    <a:lnT>
                      <a:noFill/>
                    </a:lnT>
                    <a:lnB>
                      <a:noFill/>
                    </a:lnB>
                    <a:noFill/>
                  </a:tcPr>
                </a:tc>
                <a:extLst>
                  <a:ext uri="{0D108BD9-81ED-4DB2-BD59-A6C34878D82A}">
                    <a16:rowId xmlns:a16="http://schemas.microsoft.com/office/drawing/2014/main" val="1462701856"/>
                  </a:ext>
                </a:extLst>
              </a:tr>
              <a:tr h="525235">
                <a:tc>
                  <a:txBody>
                    <a:bodyPr/>
                    <a:lstStyle/>
                    <a:p>
                      <a:pPr>
                        <a:buNone/>
                      </a:pPr>
                      <a:r>
                        <a:rPr lang="en-US" sz="1500" b="0" dirty="0">
                          <a:solidFill>
                            <a:srgbClr val="0070C0"/>
                          </a:solidFill>
                        </a:rPr>
                        <a:t>PCMH (Patient-Centered Medical Home)</a:t>
                      </a:r>
                    </a:p>
                  </a:txBody>
                  <a:tcPr marL="76330" marR="76330" marT="38165" marB="38165" anchor="ctr">
                    <a:lnL>
                      <a:noFill/>
                    </a:lnL>
                    <a:lnR>
                      <a:noFill/>
                    </a:lnR>
                    <a:lnT>
                      <a:noFill/>
                    </a:lnT>
                    <a:lnB>
                      <a:noFill/>
                    </a:lnB>
                    <a:noFill/>
                  </a:tcPr>
                </a:tc>
                <a:tc>
                  <a:txBody>
                    <a:bodyPr/>
                    <a:lstStyle/>
                    <a:p>
                      <a:pPr>
                        <a:buNone/>
                      </a:pPr>
                      <a:r>
                        <a:rPr lang="en-US" sz="1500" dirty="0">
                          <a:solidFill>
                            <a:srgbClr val="0070C0"/>
                          </a:solidFill>
                        </a:rPr>
                        <a:t>Emphasizes patient choice, coordination, and active participation. Mainly used to treat depression.</a:t>
                      </a:r>
                    </a:p>
                  </a:txBody>
                  <a:tcPr marL="76330" marR="76330" marT="38165" marB="38165" anchor="ctr">
                    <a:lnL>
                      <a:noFill/>
                    </a:lnL>
                    <a:lnR>
                      <a:noFill/>
                    </a:lnR>
                    <a:lnT>
                      <a:noFill/>
                    </a:lnT>
                    <a:lnB>
                      <a:noFill/>
                    </a:lnB>
                    <a:noFill/>
                  </a:tcPr>
                </a:tc>
                <a:extLst>
                  <a:ext uri="{0D108BD9-81ED-4DB2-BD59-A6C34878D82A}">
                    <a16:rowId xmlns:a16="http://schemas.microsoft.com/office/drawing/2014/main" val="43408924"/>
                  </a:ext>
                </a:extLst>
              </a:tr>
              <a:tr h="525235">
                <a:tc>
                  <a:txBody>
                    <a:bodyPr/>
                    <a:lstStyle/>
                    <a:p>
                      <a:pPr>
                        <a:buNone/>
                      </a:pPr>
                      <a:r>
                        <a:rPr lang="en-US" sz="1500" b="0" dirty="0"/>
                        <a:t>PACE (Program of All-Inclusive Care for the Elderly)</a:t>
                      </a:r>
                    </a:p>
                  </a:txBody>
                  <a:tcPr marL="76330" marR="76330" marT="38165" marB="38165" anchor="ctr">
                    <a:lnL>
                      <a:noFill/>
                    </a:lnL>
                    <a:lnR>
                      <a:noFill/>
                    </a:lnR>
                    <a:lnT>
                      <a:noFill/>
                    </a:lnT>
                    <a:lnB>
                      <a:noFill/>
                    </a:lnB>
                    <a:noFill/>
                  </a:tcPr>
                </a:tc>
                <a:tc>
                  <a:txBody>
                    <a:bodyPr/>
                    <a:lstStyle/>
                    <a:p>
                      <a:pPr>
                        <a:buNone/>
                      </a:pPr>
                      <a:r>
                        <a:rPr lang="en-US" sz="1500" dirty="0"/>
                        <a:t>Fully integrated care system for high-needs older adults.</a:t>
                      </a:r>
                    </a:p>
                  </a:txBody>
                  <a:tcPr marL="76330" marR="76330" marT="38165" marB="38165" anchor="ctr">
                    <a:lnL>
                      <a:noFill/>
                    </a:lnL>
                    <a:lnR>
                      <a:noFill/>
                    </a:lnR>
                    <a:lnT>
                      <a:noFill/>
                    </a:lnT>
                    <a:lnB>
                      <a:noFill/>
                    </a:lnB>
                    <a:noFill/>
                  </a:tcPr>
                </a:tc>
                <a:extLst>
                  <a:ext uri="{0D108BD9-81ED-4DB2-BD59-A6C34878D82A}">
                    <a16:rowId xmlns:a16="http://schemas.microsoft.com/office/drawing/2014/main" val="1264249936"/>
                  </a:ext>
                </a:extLst>
              </a:tr>
            </a:tbl>
          </a:graphicData>
        </a:graphic>
      </p:graphicFrame>
      <p:pic>
        <p:nvPicPr>
          <p:cNvPr id="4" name="Picture 3">
            <a:extLst>
              <a:ext uri="{FF2B5EF4-FFF2-40B4-BE49-F238E27FC236}">
                <a16:creationId xmlns:a16="http://schemas.microsoft.com/office/drawing/2014/main" id="{3E4D2C8E-5E40-D388-7461-4881898961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2881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B3856-5F6C-B687-2DAC-170552AD4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5622E-0EFC-5EFF-01AB-0F3139C463FD}"/>
              </a:ext>
            </a:extLst>
          </p:cNvPr>
          <p:cNvSpPr>
            <a:spLocks noGrp="1"/>
          </p:cNvSpPr>
          <p:nvPr>
            <p:ph type="title"/>
          </p:nvPr>
        </p:nvSpPr>
        <p:spPr/>
        <p:txBody>
          <a:bodyPr/>
          <a:lstStyle/>
          <a:p>
            <a:r>
              <a:rPr lang="en-US" dirty="0"/>
              <a:t>Levels of Integration</a:t>
            </a:r>
          </a:p>
        </p:txBody>
      </p:sp>
      <p:pic>
        <p:nvPicPr>
          <p:cNvPr id="4" name="Picture 3">
            <a:extLst>
              <a:ext uri="{FF2B5EF4-FFF2-40B4-BE49-F238E27FC236}">
                <a16:creationId xmlns:a16="http://schemas.microsoft.com/office/drawing/2014/main" id="{3723997A-D1AF-C905-B13F-0EE2C77A9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218A73FE-6F40-8311-9842-98EF130AF5FD}"/>
              </a:ext>
            </a:extLst>
          </p:cNvPr>
          <p:cNvSpPr>
            <a:spLocks noGrp="1" noChangeArrowheads="1"/>
          </p:cNvSpPr>
          <p:nvPr>
            <p:ph idx="1"/>
          </p:nvPr>
        </p:nvSpPr>
        <p:spPr bwMode="auto">
          <a:xfrm>
            <a:off x="700635" y="2299038"/>
            <a:ext cx="948528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Coordinated:</a:t>
            </a:r>
            <a:r>
              <a:rPr kumimoji="0" lang="en-US" altLang="en-US" sz="1800" b="0" i="0" u="none" strike="noStrike" cap="none" normalizeH="0" baseline="0" dirty="0">
                <a:ln>
                  <a:noFill/>
                </a:ln>
                <a:solidFill>
                  <a:schemeClr val="tx1"/>
                </a:solidFill>
                <a:effectLst/>
                <a:latin typeface="Arial" panose="020B0604020202020204" pitchFamily="34" charset="0"/>
              </a:rPr>
              <a:t> Providers work separately but share information and referrals to ensure the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patient’s treatment is connected and consistent.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Co-Located:</a:t>
            </a:r>
            <a:r>
              <a:rPr kumimoji="0" lang="en-US" altLang="en-US" sz="1800" b="0" i="0" u="none" strike="noStrike" cap="none" normalizeH="0" baseline="0" dirty="0">
                <a:ln>
                  <a:noFill/>
                </a:ln>
                <a:solidFill>
                  <a:schemeClr val="tx1"/>
                </a:solidFill>
                <a:effectLst/>
                <a:latin typeface="Arial" panose="020B0604020202020204" pitchFamily="34" charset="0"/>
              </a:rPr>
              <a:t> Providers share the same building.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Fully Integrated:</a:t>
            </a:r>
            <a:r>
              <a:rPr kumimoji="0" lang="en-US" altLang="en-US" sz="1800" b="0" i="0" u="none" strike="noStrike" cap="none" normalizeH="0" baseline="0" dirty="0">
                <a:ln>
                  <a:noFill/>
                </a:ln>
                <a:solidFill>
                  <a:schemeClr val="tx1"/>
                </a:solidFill>
                <a:effectLst/>
                <a:latin typeface="Arial" panose="020B0604020202020204" pitchFamily="34" charset="0"/>
              </a:rPr>
              <a:t> One team provides both medical and behavioral care together.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855670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F4F89-2558-0249-65AE-07619C9EB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DA7DE9-A7EE-781F-9F07-A8A69BD20A1F}"/>
              </a:ext>
            </a:extLst>
          </p:cNvPr>
          <p:cNvSpPr>
            <a:spLocks noGrp="1"/>
          </p:cNvSpPr>
          <p:nvPr>
            <p:ph type="title"/>
          </p:nvPr>
        </p:nvSpPr>
        <p:spPr/>
        <p:txBody>
          <a:bodyPr/>
          <a:lstStyle/>
          <a:p>
            <a:r>
              <a:rPr lang="en-US" dirty="0"/>
              <a:t>Settings for integrated care</a:t>
            </a:r>
          </a:p>
        </p:txBody>
      </p:sp>
      <p:pic>
        <p:nvPicPr>
          <p:cNvPr id="4" name="Picture 3">
            <a:extLst>
              <a:ext uri="{FF2B5EF4-FFF2-40B4-BE49-F238E27FC236}">
                <a16:creationId xmlns:a16="http://schemas.microsoft.com/office/drawing/2014/main" id="{434B62E3-7474-75F0-3399-DD7308DBD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a:extLst>
              <a:ext uri="{FF2B5EF4-FFF2-40B4-BE49-F238E27FC236}">
                <a16:creationId xmlns:a16="http://schemas.microsoft.com/office/drawing/2014/main" id="{C572EF9A-49CA-7F63-0F3F-5AE3806DCE2D}"/>
              </a:ext>
            </a:extLst>
          </p:cNvPr>
          <p:cNvSpPr>
            <a:spLocks noGrp="1" noChangeArrowheads="1"/>
          </p:cNvSpPr>
          <p:nvPr>
            <p:ph idx="1"/>
          </p:nvPr>
        </p:nvSpPr>
        <p:spPr bwMode="auto">
          <a:xfrm>
            <a:off x="700635" y="2370851"/>
            <a:ext cx="1024190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Federally Qualified Health Centers (FQHCs):</a:t>
            </a:r>
            <a:r>
              <a:rPr kumimoji="0" lang="en-US" altLang="en-US" sz="1800" b="0" i="0" u="none" strike="noStrike" cap="none" normalizeH="0" baseline="0" dirty="0">
                <a:ln>
                  <a:noFill/>
                </a:ln>
                <a:solidFill>
                  <a:schemeClr val="tx1"/>
                </a:solidFill>
                <a:effectLst/>
                <a:latin typeface="Arial" panose="020B0604020202020204" pitchFamily="34" charset="0"/>
              </a:rPr>
              <a:t> Serve uninsured or low-income patients. Patients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will not be turned away regardless of their ability to pay.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Community Mental Health Centers:</a:t>
            </a:r>
            <a:r>
              <a:rPr kumimoji="0" lang="en-US" altLang="en-US" sz="1800" b="0" i="0" u="none" strike="noStrike" cap="none" normalizeH="0" baseline="0" dirty="0">
                <a:ln>
                  <a:noFill/>
                </a:ln>
                <a:solidFill>
                  <a:schemeClr val="tx1"/>
                </a:solidFill>
                <a:effectLst/>
                <a:latin typeface="Arial" panose="020B0604020202020204" pitchFamily="34" charset="0"/>
              </a:rPr>
              <a:t> Focus on serious mental illness and rural outreach.</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Specialty Care:</a:t>
            </a:r>
            <a:r>
              <a:rPr kumimoji="0" lang="en-US" altLang="en-US" sz="1800" b="0" i="0" u="none" strike="noStrike" cap="none" normalizeH="0" baseline="0" dirty="0">
                <a:ln>
                  <a:noFill/>
                </a:ln>
                <a:solidFill>
                  <a:schemeClr val="tx1"/>
                </a:solidFill>
                <a:effectLst/>
                <a:latin typeface="Arial" panose="020B0604020202020204" pitchFamily="34" charset="0"/>
              </a:rPr>
              <a:t> OB/GYN, pediatrics, oncology, geriatrics, neurology — address physical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and emotional needs together.</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4048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AE4FD-4D77-FCC6-C073-2DF5A8ABB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9E6822-72F7-DF4E-43FD-34D86E952472}"/>
              </a:ext>
            </a:extLst>
          </p:cNvPr>
          <p:cNvSpPr>
            <a:spLocks noGrp="1"/>
          </p:cNvSpPr>
          <p:nvPr>
            <p:ph type="title"/>
          </p:nvPr>
        </p:nvSpPr>
        <p:spPr/>
        <p:txBody>
          <a:bodyPr/>
          <a:lstStyle/>
          <a:p>
            <a:r>
              <a:rPr lang="en-US" dirty="0"/>
              <a:t>Quick Recap</a:t>
            </a:r>
          </a:p>
        </p:txBody>
      </p:sp>
      <p:sp>
        <p:nvSpPr>
          <p:cNvPr id="5" name="Rectangle 1">
            <a:extLst>
              <a:ext uri="{FF2B5EF4-FFF2-40B4-BE49-F238E27FC236}">
                <a16:creationId xmlns:a16="http://schemas.microsoft.com/office/drawing/2014/main" id="{0301200B-2B98-71D0-ABC4-F20ACE02E3A5}"/>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Integrated care connects mind and body health in one team.</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Integrated care improves access, outcomes, and satisfaction for patients and families.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Behavioral health providers in these settings must be flexible, collaborative, and efficient.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The 5A’s model and screening tools guide care delivery.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i="0" u="none" strike="noStrike" cap="none" normalizeH="0" baseline="0" dirty="0">
                <a:ln>
                  <a:noFill/>
                </a:ln>
                <a:solidFill>
                  <a:schemeClr val="tx1"/>
                </a:solidFill>
                <a:effectLst/>
                <a:latin typeface="Arial" panose="020B0604020202020204" pitchFamily="34" charset="0"/>
              </a:rPr>
              <a:t>Multiple models and levels exist depending on population and setting.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a:extLst>
              <a:ext uri="{FF2B5EF4-FFF2-40B4-BE49-F238E27FC236}">
                <a16:creationId xmlns:a16="http://schemas.microsoft.com/office/drawing/2014/main" id="{AB9EF041-7D87-5853-35DE-B371B29630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720" y="5229224"/>
            <a:ext cx="2912180" cy="87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7199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6C7796-8573-836D-4C38-3B8FEDC41FBB}"/>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7854D372-A73F-4705-5A99-05BCB015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6877B8CA-9F3F-4833-4E72-35F9F6559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38D5EFB1-7EF8-D2A2-D2B3-FCE6F777F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4D290A4-1B4A-471D-CDCD-3596A75B1908}"/>
              </a:ext>
            </a:extLst>
          </p:cNvPr>
          <p:cNvSpPr>
            <a:spLocks noGrp="1"/>
          </p:cNvSpPr>
          <p:nvPr>
            <p:ph type="title"/>
          </p:nvPr>
        </p:nvSpPr>
        <p:spPr>
          <a:xfrm>
            <a:off x="877824" y="249874"/>
            <a:ext cx="10250424" cy="747454"/>
          </a:xfrm>
        </p:spPr>
        <p:txBody>
          <a:bodyPr vert="horz" lIns="91440" tIns="45720" rIns="91440" bIns="45720" rtlCol="0" anchor="b">
            <a:noAutofit/>
          </a:bodyPr>
          <a:lstStyle/>
          <a:p>
            <a:pPr algn="ctr">
              <a:lnSpc>
                <a:spcPct val="100000"/>
              </a:lnSpc>
            </a:pPr>
            <a:r>
              <a:rPr lang="en-US" sz="3600" dirty="0">
                <a:latin typeface="Californian FB" panose="0207040306080B030204" pitchFamily="18" charset="0"/>
              </a:rPr>
              <a:t>Purpose &amp; Goals of Michigan’s CCBHC Model</a:t>
            </a:r>
          </a:p>
        </p:txBody>
      </p:sp>
      <p:pic>
        <p:nvPicPr>
          <p:cNvPr id="5" name="Picture 4">
            <a:extLst>
              <a:ext uri="{FF2B5EF4-FFF2-40B4-BE49-F238E27FC236}">
                <a16:creationId xmlns:a16="http://schemas.microsoft.com/office/drawing/2014/main" id="{05F63BB7-6FD0-CD3C-94A4-5E01CAAB69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EC451E59-360B-DD92-F8B3-0D11E8EE415C}"/>
              </a:ext>
            </a:extLst>
          </p:cNvPr>
          <p:cNvSpPr txBox="1"/>
          <p:nvPr/>
        </p:nvSpPr>
        <p:spPr>
          <a:xfrm>
            <a:off x="1684474" y="1543571"/>
            <a:ext cx="9189720" cy="4378122"/>
          </a:xfrm>
          <a:prstGeom prst="rect">
            <a:avLst/>
          </a:prstGeom>
          <a:noFill/>
        </p:spPr>
        <p:txBody>
          <a:bodyPr wrap="square" rtlCol="0">
            <a:spAutoFit/>
          </a:bodyPr>
          <a:lstStyle/>
          <a:p>
            <a:pPr>
              <a:lnSpc>
                <a:spcPct val="90000"/>
              </a:lnSpc>
              <a:spcBef>
                <a:spcPts val="2500"/>
              </a:spcBef>
            </a:pPr>
            <a:r>
              <a:rPr lang="en-US" sz="2000" b="1" dirty="0">
                <a:latin typeface="Californian FB" panose="0207040306080B030204" pitchFamily="18" charset="0"/>
              </a:rPr>
              <a:t>Equitable Access to Care</a:t>
            </a:r>
          </a:p>
          <a:p>
            <a:pPr marL="0" lvl="1" indent="0" algn="just">
              <a:lnSpc>
                <a:spcPct val="90000"/>
              </a:lnSpc>
              <a:buFont typeface="Arial" panose="020B0604020202020204" pitchFamily="34" charset="0"/>
              <a:buNone/>
            </a:pPr>
            <a:r>
              <a:rPr lang="en-US" sz="2000" dirty="0">
                <a:latin typeface="Californian FB" panose="0207040306080B030204" pitchFamily="18" charset="0"/>
              </a:rPr>
              <a:t>The model eliminates barriers by providing screening and services for all individuals regardless of demographics or diagnosis.</a:t>
            </a:r>
          </a:p>
          <a:p>
            <a:pPr>
              <a:lnSpc>
                <a:spcPct val="90000"/>
              </a:lnSpc>
              <a:spcBef>
                <a:spcPts val="2500"/>
              </a:spcBef>
            </a:pPr>
            <a:r>
              <a:rPr lang="en-US" sz="2000" b="1" dirty="0">
                <a:latin typeface="Californian FB" panose="0207040306080B030204" pitchFamily="18" charset="0"/>
              </a:rPr>
              <a:t>Integrated Care Services</a:t>
            </a:r>
          </a:p>
          <a:p>
            <a:pPr marL="0" lvl="1" indent="0" algn="just">
              <a:lnSpc>
                <a:spcPct val="90000"/>
              </a:lnSpc>
              <a:buFont typeface="Arial" panose="020B0604020202020204" pitchFamily="34" charset="0"/>
              <a:buNone/>
            </a:pPr>
            <a:r>
              <a:rPr lang="en-US" sz="2000" dirty="0">
                <a:latin typeface="Californian FB" panose="0207040306080B030204" pitchFamily="18" charset="0"/>
              </a:rPr>
              <a:t>CCBHC integrates mental health, substance use, physical health screening, case management, and social supports under one model.</a:t>
            </a:r>
          </a:p>
          <a:p>
            <a:pPr>
              <a:lnSpc>
                <a:spcPct val="90000"/>
              </a:lnSpc>
              <a:spcBef>
                <a:spcPts val="2500"/>
              </a:spcBef>
            </a:pPr>
            <a:r>
              <a:rPr lang="en-US" sz="2000" b="1" dirty="0">
                <a:latin typeface="Californian FB" panose="0207040306080B030204" pitchFamily="18" charset="0"/>
              </a:rPr>
              <a:t>System Capacity and Partnerships</a:t>
            </a:r>
          </a:p>
          <a:p>
            <a:pPr marL="0" lvl="1" indent="0" algn="just">
              <a:lnSpc>
                <a:spcPct val="90000"/>
              </a:lnSpc>
              <a:buFont typeface="Arial" panose="020B0604020202020204" pitchFamily="34" charset="0"/>
              <a:buNone/>
            </a:pPr>
            <a:r>
              <a:rPr lang="en-US" sz="2000" dirty="0">
                <a:latin typeface="Californian FB" panose="0207040306080B030204" pitchFamily="18" charset="0"/>
              </a:rPr>
              <a:t>Strengthening capacity by improving staffing, retention, and building community partnerships with schools, courts, and law enforcement.</a:t>
            </a:r>
          </a:p>
          <a:p>
            <a:pPr>
              <a:lnSpc>
                <a:spcPct val="90000"/>
              </a:lnSpc>
              <a:spcBef>
                <a:spcPts val="2500"/>
              </a:spcBef>
            </a:pPr>
            <a:r>
              <a:rPr lang="en-US" sz="2000" b="1" dirty="0">
                <a:latin typeface="Californian FB" panose="0207040306080B030204" pitchFamily="18" charset="0"/>
              </a:rPr>
              <a:t>Continuous Quality Improvement</a:t>
            </a:r>
          </a:p>
          <a:p>
            <a:pPr marL="0" lvl="1" indent="0" algn="just">
              <a:lnSpc>
                <a:spcPct val="90000"/>
              </a:lnSpc>
              <a:buFont typeface="Arial" panose="020B0604020202020204" pitchFamily="34" charset="0"/>
              <a:buNone/>
            </a:pPr>
            <a:r>
              <a:rPr lang="en-US" sz="2000" dirty="0">
                <a:latin typeface="Californian FB" panose="0207040306080B030204" pitchFamily="18" charset="0"/>
              </a:rPr>
              <a:t>Using data-driven practices for ongoing enhancements in care coordination, outreach, and clinical decision-making.</a:t>
            </a:r>
          </a:p>
        </p:txBody>
      </p:sp>
    </p:spTree>
    <p:extLst>
      <p:ext uri="{BB962C8B-B14F-4D97-AF65-F5344CB8AC3E}">
        <p14:creationId xmlns:p14="http://schemas.microsoft.com/office/powerpoint/2010/main" val="366561754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A4D14F3-42DA-9734-F663-7F79DAE979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722" r="-1" b="-1"/>
          <a:stretch>
            <a:fillRect/>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4A63BCF-85BD-19C3-70D7-C00512F0376B}"/>
              </a:ext>
            </a:extLst>
          </p:cNvPr>
          <p:cNvSpPr>
            <a:spLocks noGrp="1"/>
          </p:cNvSpPr>
          <p:nvPr>
            <p:ph type="title"/>
          </p:nvPr>
        </p:nvSpPr>
        <p:spPr>
          <a:xfrm>
            <a:off x="517870" y="978408"/>
            <a:ext cx="5021182" cy="3834224"/>
          </a:xfrm>
        </p:spPr>
        <p:txBody>
          <a:bodyPr vert="horz" lIns="91440" tIns="45720" rIns="91440" bIns="45720" rtlCol="0" anchor="t">
            <a:normAutofit/>
          </a:bodyPr>
          <a:lstStyle/>
          <a:p>
            <a:r>
              <a:rPr lang="en-US" sz="4800" dirty="0">
                <a:solidFill>
                  <a:schemeClr val="bg2">
                    <a:lumMod val="25000"/>
                  </a:schemeClr>
                </a:solidFill>
                <a:latin typeface="Californian FB" panose="0207040306080B030204" pitchFamily="18" charset="0"/>
              </a:rPr>
              <a:t>Suicide Assessment, Suicide Prevention &amp; Response</a:t>
            </a:r>
          </a:p>
        </p:txBody>
      </p:sp>
      <p:sp>
        <p:nvSpPr>
          <p:cNvPr id="6" name="TextBox 5">
            <a:extLst>
              <a:ext uri="{FF2B5EF4-FFF2-40B4-BE49-F238E27FC236}">
                <a16:creationId xmlns:a16="http://schemas.microsoft.com/office/drawing/2014/main" id="{40128D54-019D-83F1-C63F-68FB05D34910}"/>
              </a:ext>
            </a:extLst>
          </p:cNvPr>
          <p:cNvSpPr txBox="1"/>
          <p:nvPr/>
        </p:nvSpPr>
        <p:spPr>
          <a:xfrm>
            <a:off x="301752" y="5068801"/>
            <a:ext cx="4915141" cy="707886"/>
          </a:xfrm>
          <a:prstGeom prst="rect">
            <a:avLst/>
          </a:prstGeom>
          <a:noFill/>
        </p:spPr>
        <p:txBody>
          <a:bodyPr wrap="square">
            <a:spAutoFit/>
          </a:bodyPr>
          <a:lstStyle/>
          <a:p>
            <a:pPr algn="ctr"/>
            <a:r>
              <a:rPr lang="en-US" sz="2000" b="1" dirty="0">
                <a:solidFill>
                  <a:schemeClr val="bg2">
                    <a:lumMod val="25000"/>
                  </a:schemeClr>
                </a:solidFill>
                <a:latin typeface="Californian FB" panose="0207040306080B030204" pitchFamily="18" charset="0"/>
              </a:rPr>
              <a:t>Understanding warning signs, risk, and how to respond with care.</a:t>
            </a:r>
            <a:endParaRPr lang="en-US" sz="2000" dirty="0">
              <a:solidFill>
                <a:schemeClr val="bg2">
                  <a:lumMod val="25000"/>
                </a:schemeClr>
              </a:solidFill>
              <a:latin typeface="Californian FB" panose="0207040306080B030204" pitchFamily="18" charset="0"/>
            </a:endParaRPr>
          </a:p>
        </p:txBody>
      </p:sp>
      <p:pic>
        <p:nvPicPr>
          <p:cNvPr id="10" name="Picture 3">
            <a:extLst>
              <a:ext uri="{FF2B5EF4-FFF2-40B4-BE49-F238E27FC236}">
                <a16:creationId xmlns:a16="http://schemas.microsoft.com/office/drawing/2014/main" id="{3BF5E1CE-2D6A-0552-3442-5F8E51D9D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0145" y="5188902"/>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0615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4C87-3A0C-3934-3C03-7AA2E658026D}"/>
              </a:ext>
            </a:extLst>
          </p:cNvPr>
          <p:cNvSpPr>
            <a:spLocks noGrp="1"/>
          </p:cNvSpPr>
          <p:nvPr>
            <p:ph type="title"/>
          </p:nvPr>
        </p:nvSpPr>
        <p:spPr/>
        <p:txBody>
          <a:bodyPr/>
          <a:lstStyle/>
          <a:p>
            <a:r>
              <a:rPr lang="en-US" dirty="0"/>
              <a:t>Why This Matters</a:t>
            </a:r>
          </a:p>
        </p:txBody>
      </p:sp>
      <p:sp>
        <p:nvSpPr>
          <p:cNvPr id="3" name="Content Placeholder 2">
            <a:extLst>
              <a:ext uri="{FF2B5EF4-FFF2-40B4-BE49-F238E27FC236}">
                <a16:creationId xmlns:a16="http://schemas.microsoft.com/office/drawing/2014/main" id="{4F819BD9-FA33-C629-BC4E-7D6AB94BBA6F}"/>
              </a:ext>
            </a:extLst>
          </p:cNvPr>
          <p:cNvSpPr>
            <a:spLocks noGrp="1"/>
          </p:cNvSpPr>
          <p:nvPr>
            <p:ph idx="1"/>
          </p:nvPr>
        </p:nvSpPr>
        <p:spPr/>
        <p:txBody>
          <a:bodyPr/>
          <a:lstStyle/>
          <a:p>
            <a:pPr lvl="0"/>
            <a:r>
              <a:rPr lang="en-US" dirty="0"/>
              <a:t>Suicide is one of the leading causes of death in the U.S.</a:t>
            </a:r>
          </a:p>
          <a:p>
            <a:pPr lvl="0"/>
            <a:r>
              <a:rPr lang="en-US" dirty="0"/>
              <a:t>Suicide is the 2</a:t>
            </a:r>
            <a:r>
              <a:rPr lang="en-US" baseline="30000" dirty="0"/>
              <a:t>nd</a:t>
            </a:r>
            <a:r>
              <a:rPr lang="en-US" dirty="0"/>
              <a:t> leading cause of death for people ages 10–34.</a:t>
            </a:r>
          </a:p>
          <a:p>
            <a:pPr lvl="0"/>
            <a:r>
              <a:rPr lang="en-US" dirty="0"/>
              <a:t>There are over 46,000 lives lost each year (CDC). This number has been steadily increasing each year.</a:t>
            </a:r>
          </a:p>
          <a:p>
            <a:pPr lvl="0"/>
            <a:r>
              <a:rPr lang="en-US" dirty="0"/>
              <a:t>Every conversation matters — caregivers can help save lives.</a:t>
            </a:r>
          </a:p>
          <a:p>
            <a:pPr marL="0" indent="0">
              <a:buNone/>
            </a:pPr>
            <a:endParaRPr lang="en-US" dirty="0"/>
          </a:p>
        </p:txBody>
      </p:sp>
      <p:pic>
        <p:nvPicPr>
          <p:cNvPr id="6" name="Picture 3">
            <a:extLst>
              <a:ext uri="{FF2B5EF4-FFF2-40B4-BE49-F238E27FC236}">
                <a16:creationId xmlns:a16="http://schemas.microsoft.com/office/drawing/2014/main" id="{C519E9D2-B8AE-71B4-A7B1-498923CE0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46511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29F2B-5B27-8E36-E80F-4008F518F670}"/>
              </a:ext>
            </a:extLst>
          </p:cNvPr>
          <p:cNvSpPr>
            <a:spLocks noGrp="1"/>
          </p:cNvSpPr>
          <p:nvPr>
            <p:ph type="title"/>
          </p:nvPr>
        </p:nvSpPr>
        <p:spPr/>
        <p:txBody>
          <a:bodyPr/>
          <a:lstStyle/>
          <a:p>
            <a:r>
              <a:rPr lang="en-US" dirty="0"/>
              <a:t>Course Learning Goals</a:t>
            </a:r>
          </a:p>
        </p:txBody>
      </p:sp>
      <p:sp>
        <p:nvSpPr>
          <p:cNvPr id="3" name="Content Placeholder 2">
            <a:extLst>
              <a:ext uri="{FF2B5EF4-FFF2-40B4-BE49-F238E27FC236}">
                <a16:creationId xmlns:a16="http://schemas.microsoft.com/office/drawing/2014/main" id="{A596E7AA-10DD-CC80-C5B2-465B4E20B02B}"/>
              </a:ext>
            </a:extLst>
          </p:cNvPr>
          <p:cNvSpPr>
            <a:spLocks noGrp="1"/>
          </p:cNvSpPr>
          <p:nvPr>
            <p:ph idx="1"/>
          </p:nvPr>
        </p:nvSpPr>
        <p:spPr/>
        <p:txBody>
          <a:bodyPr/>
          <a:lstStyle/>
          <a:p>
            <a:pPr lvl="0"/>
            <a:r>
              <a:rPr lang="en-US" dirty="0"/>
              <a:t>Recognize risk and protective factors for suicide.</a:t>
            </a:r>
          </a:p>
          <a:p>
            <a:pPr lvl="0"/>
            <a:r>
              <a:rPr lang="en-US" dirty="0"/>
              <a:t>Understand warning signs and what to look for.</a:t>
            </a:r>
          </a:p>
          <a:p>
            <a:pPr lvl="0"/>
            <a:r>
              <a:rPr lang="en-US" dirty="0"/>
              <a:t>Know how to ask directly and respond safely.</a:t>
            </a:r>
          </a:p>
          <a:p>
            <a:pPr lvl="0"/>
            <a:r>
              <a:rPr lang="en-US" dirty="0"/>
              <a:t>Learn what to do after a concern is identified.</a:t>
            </a:r>
          </a:p>
          <a:p>
            <a:endParaRPr lang="en-US" dirty="0"/>
          </a:p>
        </p:txBody>
      </p:sp>
      <p:pic>
        <p:nvPicPr>
          <p:cNvPr id="4" name="Picture 3">
            <a:extLst>
              <a:ext uri="{FF2B5EF4-FFF2-40B4-BE49-F238E27FC236}">
                <a16:creationId xmlns:a16="http://schemas.microsoft.com/office/drawing/2014/main" id="{084CF007-9FEB-FCD3-B72C-B290C4431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614637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DA31-CE56-E177-4DFE-0940124CC7EE}"/>
              </a:ext>
            </a:extLst>
          </p:cNvPr>
          <p:cNvSpPr>
            <a:spLocks noGrp="1"/>
          </p:cNvSpPr>
          <p:nvPr>
            <p:ph type="title"/>
          </p:nvPr>
        </p:nvSpPr>
        <p:spPr/>
        <p:txBody>
          <a:bodyPr/>
          <a:lstStyle/>
          <a:p>
            <a:r>
              <a:rPr lang="en-US" dirty="0"/>
              <a:t>Key Facts</a:t>
            </a:r>
          </a:p>
        </p:txBody>
      </p:sp>
      <p:sp>
        <p:nvSpPr>
          <p:cNvPr id="3" name="Content Placeholder 2">
            <a:extLst>
              <a:ext uri="{FF2B5EF4-FFF2-40B4-BE49-F238E27FC236}">
                <a16:creationId xmlns:a16="http://schemas.microsoft.com/office/drawing/2014/main" id="{B03BE521-5C9A-2B07-582B-B8510B783138}"/>
              </a:ext>
            </a:extLst>
          </p:cNvPr>
          <p:cNvSpPr>
            <a:spLocks noGrp="1"/>
          </p:cNvSpPr>
          <p:nvPr>
            <p:ph idx="1"/>
          </p:nvPr>
        </p:nvSpPr>
        <p:spPr/>
        <p:txBody>
          <a:bodyPr/>
          <a:lstStyle/>
          <a:p>
            <a:pPr lvl="0"/>
            <a:r>
              <a:rPr lang="en-US" dirty="0"/>
              <a:t>12 million adults consider suicide each year.</a:t>
            </a:r>
          </a:p>
          <a:p>
            <a:pPr lvl="0"/>
            <a:r>
              <a:rPr lang="en-US" dirty="0"/>
              <a:t>3 million make a plan; 1 million attempt.</a:t>
            </a:r>
          </a:p>
          <a:p>
            <a:pPr lvl="0"/>
            <a:r>
              <a:rPr lang="en-US" dirty="0"/>
              <a:t>Men die by suicide more often, but women attempt more often.</a:t>
            </a:r>
          </a:p>
          <a:p>
            <a:pPr lvl="0"/>
            <a:r>
              <a:rPr lang="en-US" dirty="0"/>
              <a:t>Firearms are used in over half of suicides.</a:t>
            </a:r>
          </a:p>
          <a:p>
            <a:pPr lvl="0"/>
            <a:r>
              <a:rPr lang="en-US" dirty="0"/>
              <a:t>Many deaths go unrecognized as suicide due to lack of evidence.</a:t>
            </a:r>
          </a:p>
          <a:p>
            <a:endParaRPr lang="en-US" dirty="0"/>
          </a:p>
        </p:txBody>
      </p:sp>
      <p:pic>
        <p:nvPicPr>
          <p:cNvPr id="4" name="Picture 3">
            <a:extLst>
              <a:ext uri="{FF2B5EF4-FFF2-40B4-BE49-F238E27FC236}">
                <a16:creationId xmlns:a16="http://schemas.microsoft.com/office/drawing/2014/main" id="{700F13A8-2D9B-943F-DDB7-49288A3C0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Milestone Training &amp; Coaching ...">
            <a:extLst>
              <a:ext uri="{FF2B5EF4-FFF2-40B4-BE49-F238E27FC236}">
                <a16:creationId xmlns:a16="http://schemas.microsoft.com/office/drawing/2014/main" id="{40061C7F-9541-B98C-5F53-4FB177283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694" y="1569910"/>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864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0A833-661C-F754-08BB-7F42C22AACC9}"/>
              </a:ext>
            </a:extLst>
          </p:cNvPr>
          <p:cNvSpPr>
            <a:spLocks noGrp="1"/>
          </p:cNvSpPr>
          <p:nvPr>
            <p:ph type="title"/>
          </p:nvPr>
        </p:nvSpPr>
        <p:spPr/>
        <p:txBody>
          <a:bodyPr/>
          <a:lstStyle/>
          <a:p>
            <a:r>
              <a:rPr lang="en-US" dirty="0"/>
              <a:t>What Are Risk Factors?</a:t>
            </a:r>
          </a:p>
        </p:txBody>
      </p:sp>
      <p:sp>
        <p:nvSpPr>
          <p:cNvPr id="3" name="Content Placeholder 2">
            <a:extLst>
              <a:ext uri="{FF2B5EF4-FFF2-40B4-BE49-F238E27FC236}">
                <a16:creationId xmlns:a16="http://schemas.microsoft.com/office/drawing/2014/main" id="{6352A614-E632-9596-0F69-07BE4F0465C9}"/>
              </a:ext>
            </a:extLst>
          </p:cNvPr>
          <p:cNvSpPr>
            <a:spLocks noGrp="1"/>
          </p:cNvSpPr>
          <p:nvPr>
            <p:ph idx="1"/>
          </p:nvPr>
        </p:nvSpPr>
        <p:spPr>
          <a:xfrm>
            <a:off x="515112" y="1911752"/>
            <a:ext cx="11155680" cy="3767328"/>
          </a:xfrm>
        </p:spPr>
        <p:txBody>
          <a:bodyPr>
            <a:normAutofit fontScale="85000" lnSpcReduction="20000"/>
          </a:bodyPr>
          <a:lstStyle/>
          <a:p>
            <a:pPr marL="0" indent="0">
              <a:buNone/>
            </a:pPr>
            <a:r>
              <a:rPr lang="en-US" b="1" dirty="0"/>
              <a:t>Risk factors are conditions or situations that make someone more vulnerable.</a:t>
            </a:r>
            <a:br>
              <a:rPr lang="en-US" b="1" dirty="0"/>
            </a:br>
            <a:r>
              <a:rPr lang="en-US" b="1" dirty="0"/>
              <a:t>They can be personal, medical, or environmental.</a:t>
            </a:r>
          </a:p>
          <a:p>
            <a:pPr marL="0" indent="0">
              <a:buNone/>
            </a:pPr>
            <a:br>
              <a:rPr lang="en-US" b="1" dirty="0"/>
            </a:br>
            <a:r>
              <a:rPr lang="en-US" b="1" dirty="0"/>
              <a:t>Examples:</a:t>
            </a:r>
            <a:endParaRPr lang="en-US" dirty="0"/>
          </a:p>
          <a:p>
            <a:pPr lvl="0"/>
            <a:r>
              <a:rPr lang="en-US" dirty="0"/>
              <a:t>Previous suicide attempts</a:t>
            </a:r>
          </a:p>
          <a:p>
            <a:pPr lvl="0"/>
            <a:r>
              <a:rPr lang="en-US" dirty="0"/>
              <a:t>Mental health or substance use concerns</a:t>
            </a:r>
          </a:p>
          <a:p>
            <a:pPr lvl="0"/>
            <a:r>
              <a:rPr lang="en-US" dirty="0"/>
              <a:t>Serious or chronic illness</a:t>
            </a:r>
          </a:p>
          <a:p>
            <a:pPr lvl="0"/>
            <a:r>
              <a:rPr lang="en-US" dirty="0"/>
              <a:t>Loss of relationships, jobs, or independence</a:t>
            </a:r>
          </a:p>
          <a:p>
            <a:pPr lvl="0"/>
            <a:r>
              <a:rPr lang="en-US" dirty="0"/>
              <a:t>Access to lethal means (like firearms)</a:t>
            </a:r>
          </a:p>
          <a:p>
            <a:pPr lvl="0"/>
            <a:r>
              <a:rPr lang="en-US" dirty="0"/>
              <a:t>Major life changes or stress</a:t>
            </a:r>
          </a:p>
          <a:p>
            <a:endParaRPr lang="en-US" dirty="0"/>
          </a:p>
        </p:txBody>
      </p:sp>
      <p:pic>
        <p:nvPicPr>
          <p:cNvPr id="4" name="Picture 3">
            <a:extLst>
              <a:ext uri="{FF2B5EF4-FFF2-40B4-BE49-F238E27FC236}">
                <a16:creationId xmlns:a16="http://schemas.microsoft.com/office/drawing/2014/main" id="{8810E8BF-A6C0-4340-CE2E-EE3BF3B0B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23920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5FA90-4A0C-AEA8-7D23-4E21E80A8EBA}"/>
              </a:ext>
            </a:extLst>
          </p:cNvPr>
          <p:cNvSpPr>
            <a:spLocks noGrp="1"/>
          </p:cNvSpPr>
          <p:nvPr>
            <p:ph type="title"/>
          </p:nvPr>
        </p:nvSpPr>
        <p:spPr/>
        <p:txBody>
          <a:bodyPr/>
          <a:lstStyle/>
          <a:p>
            <a:r>
              <a:rPr lang="en-US" dirty="0"/>
              <a:t>Mental Health &amp; Substance Use</a:t>
            </a:r>
          </a:p>
        </p:txBody>
      </p:sp>
      <p:sp>
        <p:nvSpPr>
          <p:cNvPr id="3" name="Content Placeholder 2">
            <a:extLst>
              <a:ext uri="{FF2B5EF4-FFF2-40B4-BE49-F238E27FC236}">
                <a16:creationId xmlns:a16="http://schemas.microsoft.com/office/drawing/2014/main" id="{F645A404-EAE2-3A2C-A327-C5ABC5FB0DE7}"/>
              </a:ext>
            </a:extLst>
          </p:cNvPr>
          <p:cNvSpPr>
            <a:spLocks noGrp="1"/>
          </p:cNvSpPr>
          <p:nvPr>
            <p:ph idx="1"/>
          </p:nvPr>
        </p:nvSpPr>
        <p:spPr/>
        <p:txBody>
          <a:bodyPr/>
          <a:lstStyle/>
          <a:p>
            <a:pPr lvl="0"/>
            <a:r>
              <a:rPr lang="en-US" dirty="0"/>
              <a:t>Depression, anxiety, PTSD, bipolar, or schizophrenia can increase risk of suicide.</a:t>
            </a:r>
          </a:p>
          <a:p>
            <a:pPr lvl="0"/>
            <a:r>
              <a:rPr lang="en-US" dirty="0"/>
              <a:t>Substance use (alcohol, opioids, or other drugs) makes impulses stronger.</a:t>
            </a:r>
          </a:p>
          <a:p>
            <a:pPr lvl="0"/>
            <a:r>
              <a:rPr lang="en-US" dirty="0"/>
              <a:t>1 in 5 suicides involves opioids; alcohol is linked to 22% of suicides.</a:t>
            </a:r>
          </a:p>
          <a:p>
            <a:pPr lvl="0"/>
            <a:r>
              <a:rPr lang="en-US" dirty="0"/>
              <a:t>You should always take feelings of hopelessness or guilt seriously.</a:t>
            </a:r>
          </a:p>
          <a:p>
            <a:pPr marL="0" indent="0">
              <a:buNone/>
            </a:pPr>
            <a:endParaRPr lang="en-US" dirty="0"/>
          </a:p>
        </p:txBody>
      </p:sp>
      <p:pic>
        <p:nvPicPr>
          <p:cNvPr id="4" name="Picture 3">
            <a:extLst>
              <a:ext uri="{FF2B5EF4-FFF2-40B4-BE49-F238E27FC236}">
                <a16:creationId xmlns:a16="http://schemas.microsoft.com/office/drawing/2014/main" id="{309075C8-6686-19CF-075D-A389BE074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02942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C604A-081E-B180-D964-957ADD4D1E5B}"/>
              </a:ext>
            </a:extLst>
          </p:cNvPr>
          <p:cNvSpPr>
            <a:spLocks noGrp="1"/>
          </p:cNvSpPr>
          <p:nvPr>
            <p:ph type="title"/>
          </p:nvPr>
        </p:nvSpPr>
        <p:spPr/>
        <p:txBody>
          <a:bodyPr/>
          <a:lstStyle/>
          <a:p>
            <a:r>
              <a:rPr lang="en-US" dirty="0"/>
              <a:t>Life Circumstances That Raise Risk</a:t>
            </a:r>
          </a:p>
        </p:txBody>
      </p:sp>
      <p:sp>
        <p:nvSpPr>
          <p:cNvPr id="3" name="Content Placeholder 2">
            <a:extLst>
              <a:ext uri="{FF2B5EF4-FFF2-40B4-BE49-F238E27FC236}">
                <a16:creationId xmlns:a16="http://schemas.microsoft.com/office/drawing/2014/main" id="{C00EBDA4-FB09-0535-11F6-4B1EAD1647EF}"/>
              </a:ext>
            </a:extLst>
          </p:cNvPr>
          <p:cNvSpPr>
            <a:spLocks noGrp="1"/>
          </p:cNvSpPr>
          <p:nvPr>
            <p:ph idx="1"/>
          </p:nvPr>
        </p:nvSpPr>
        <p:spPr/>
        <p:txBody>
          <a:bodyPr/>
          <a:lstStyle/>
          <a:p>
            <a:pPr lvl="0"/>
            <a:r>
              <a:rPr lang="en-US" dirty="0"/>
              <a:t>After hospital discharge or losing a loved one.</a:t>
            </a:r>
          </a:p>
          <a:p>
            <a:pPr lvl="0"/>
            <a:r>
              <a:rPr lang="en-US" dirty="0"/>
              <a:t>Chronic illness (cancer, Parkinson’s, COPD).</a:t>
            </a:r>
          </a:p>
          <a:p>
            <a:pPr lvl="0"/>
            <a:r>
              <a:rPr lang="en-US" dirty="0"/>
              <a:t>Job loss or separation from loved ones.</a:t>
            </a:r>
          </a:p>
          <a:p>
            <a:pPr lvl="0"/>
            <a:r>
              <a:rPr lang="en-US" dirty="0"/>
              <a:t>Exposure to another person’s suicide.</a:t>
            </a:r>
          </a:p>
          <a:p>
            <a:pPr lvl="0"/>
            <a:r>
              <a:rPr lang="en-US" dirty="0"/>
              <a:t>Adverse childhood experiences such as abuse or neglect.</a:t>
            </a:r>
          </a:p>
          <a:p>
            <a:endParaRPr lang="en-US" dirty="0"/>
          </a:p>
        </p:txBody>
      </p:sp>
      <p:pic>
        <p:nvPicPr>
          <p:cNvPr id="4" name="Picture 3">
            <a:extLst>
              <a:ext uri="{FF2B5EF4-FFF2-40B4-BE49-F238E27FC236}">
                <a16:creationId xmlns:a16="http://schemas.microsoft.com/office/drawing/2014/main" id="{60CC7C58-DB27-CA51-E41C-A840A2043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24496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58132-3399-48DD-9B0F-785204BE5CFA}"/>
              </a:ext>
            </a:extLst>
          </p:cNvPr>
          <p:cNvSpPr>
            <a:spLocks noGrp="1"/>
          </p:cNvSpPr>
          <p:nvPr>
            <p:ph type="title"/>
          </p:nvPr>
        </p:nvSpPr>
        <p:spPr/>
        <p:txBody>
          <a:bodyPr/>
          <a:lstStyle/>
          <a:p>
            <a:r>
              <a:rPr lang="en-US" dirty="0"/>
              <a:t>High-Risk Groups</a:t>
            </a:r>
          </a:p>
        </p:txBody>
      </p:sp>
      <p:sp>
        <p:nvSpPr>
          <p:cNvPr id="3" name="Content Placeholder 2">
            <a:extLst>
              <a:ext uri="{FF2B5EF4-FFF2-40B4-BE49-F238E27FC236}">
                <a16:creationId xmlns:a16="http://schemas.microsoft.com/office/drawing/2014/main" id="{DB282B56-A781-7B0D-9092-C61790A5251E}"/>
              </a:ext>
            </a:extLst>
          </p:cNvPr>
          <p:cNvSpPr>
            <a:spLocks noGrp="1"/>
          </p:cNvSpPr>
          <p:nvPr>
            <p:ph idx="1"/>
          </p:nvPr>
        </p:nvSpPr>
        <p:spPr/>
        <p:txBody>
          <a:bodyPr/>
          <a:lstStyle/>
          <a:p>
            <a:pPr lvl="0"/>
            <a:r>
              <a:rPr lang="en-US" dirty="0"/>
              <a:t>Older adults (75+) — often more isolated and use lethal means.</a:t>
            </a:r>
          </a:p>
          <a:p>
            <a:pPr lvl="0"/>
            <a:r>
              <a:rPr lang="en-US" dirty="0"/>
              <a:t>American Indian &amp; Alaska Native communities — highest rates.</a:t>
            </a:r>
          </a:p>
          <a:p>
            <a:pPr lvl="0"/>
            <a:r>
              <a:rPr lang="en-US" dirty="0"/>
              <a:t>LGBTQ+ individuals — higher risk due to rejection and discrimination.</a:t>
            </a:r>
          </a:p>
          <a:p>
            <a:pPr lvl="0"/>
            <a:r>
              <a:rPr lang="en-US" dirty="0"/>
              <a:t>Veterans — suicide rate 52% higher than non-veterans.</a:t>
            </a:r>
          </a:p>
          <a:p>
            <a:pPr lvl="0"/>
            <a:r>
              <a:rPr lang="en-US" dirty="0"/>
              <a:t>First responders &amp; healthcare workers — chronic stress exposure.</a:t>
            </a:r>
          </a:p>
          <a:p>
            <a:pPr marL="0" indent="0">
              <a:buNone/>
            </a:pPr>
            <a:endParaRPr lang="en-US" dirty="0"/>
          </a:p>
        </p:txBody>
      </p:sp>
      <p:pic>
        <p:nvPicPr>
          <p:cNvPr id="4" name="Picture 3">
            <a:extLst>
              <a:ext uri="{FF2B5EF4-FFF2-40B4-BE49-F238E27FC236}">
                <a16:creationId xmlns:a16="http://schemas.microsoft.com/office/drawing/2014/main" id="{2297E4A3-0577-AE98-D045-75F431D4E7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4,800+ Old Man Working Sad Stock Photos ...">
            <a:extLst>
              <a:ext uri="{FF2B5EF4-FFF2-40B4-BE49-F238E27FC236}">
                <a16:creationId xmlns:a16="http://schemas.microsoft.com/office/drawing/2014/main" id="{31D6C516-B773-E2F5-5CE2-E8393406B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257" y="661977"/>
            <a:ext cx="285750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40039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5031-860A-3C0B-F5FC-1D2508FE2FF2}"/>
              </a:ext>
            </a:extLst>
          </p:cNvPr>
          <p:cNvSpPr>
            <a:spLocks noGrp="1"/>
          </p:cNvSpPr>
          <p:nvPr>
            <p:ph type="title"/>
          </p:nvPr>
        </p:nvSpPr>
        <p:spPr/>
        <p:txBody>
          <a:bodyPr/>
          <a:lstStyle/>
          <a:p>
            <a:r>
              <a:rPr lang="en-US" dirty="0"/>
              <a:t>Warning Signs (Immediate Risk)</a:t>
            </a:r>
          </a:p>
        </p:txBody>
      </p:sp>
      <p:sp>
        <p:nvSpPr>
          <p:cNvPr id="3" name="Content Placeholder 2">
            <a:extLst>
              <a:ext uri="{FF2B5EF4-FFF2-40B4-BE49-F238E27FC236}">
                <a16:creationId xmlns:a16="http://schemas.microsoft.com/office/drawing/2014/main" id="{ACC3C796-95A1-18C7-3F6D-B01D63CC40C1}"/>
              </a:ext>
            </a:extLst>
          </p:cNvPr>
          <p:cNvSpPr>
            <a:spLocks noGrp="1"/>
          </p:cNvSpPr>
          <p:nvPr>
            <p:ph idx="1"/>
          </p:nvPr>
        </p:nvSpPr>
        <p:spPr/>
        <p:txBody>
          <a:bodyPr/>
          <a:lstStyle/>
          <a:p>
            <a:pPr marL="0" indent="0">
              <a:buNone/>
            </a:pPr>
            <a:r>
              <a:rPr lang="en-US" b="1" dirty="0"/>
              <a:t>These are signals that someone may need help now:</a:t>
            </a:r>
            <a:endParaRPr lang="en-US" dirty="0"/>
          </a:p>
          <a:p>
            <a:pPr lvl="0"/>
            <a:r>
              <a:rPr lang="en-US" dirty="0"/>
              <a:t>Talking or writing about wanting to die.</a:t>
            </a:r>
          </a:p>
          <a:p>
            <a:pPr lvl="0"/>
            <a:r>
              <a:rPr lang="en-US" dirty="0"/>
              <a:t>Searching for ways to end their life.</a:t>
            </a:r>
          </a:p>
          <a:p>
            <a:pPr lvl="0"/>
            <a:r>
              <a:rPr lang="en-US" dirty="0"/>
              <a:t>Saying they feel like a burden.</a:t>
            </a:r>
          </a:p>
          <a:p>
            <a:pPr lvl="0"/>
            <a:r>
              <a:rPr lang="en-US" dirty="0"/>
              <a:t>Withdrawing from others.</a:t>
            </a:r>
          </a:p>
          <a:p>
            <a:pPr lvl="0"/>
            <a:r>
              <a:rPr lang="en-US" dirty="0"/>
              <a:t>Increased substance use or risky behavior.</a:t>
            </a:r>
          </a:p>
          <a:p>
            <a:pPr lvl="0"/>
            <a:r>
              <a:rPr lang="en-US" dirty="0"/>
              <a:t>Giving away possessions or saying goodbye.</a:t>
            </a:r>
          </a:p>
          <a:p>
            <a:pPr lvl="0"/>
            <a:r>
              <a:rPr lang="en-US" dirty="0"/>
              <a:t>Expressing hopelessness, guilt, or rage.</a:t>
            </a:r>
          </a:p>
          <a:p>
            <a:endParaRPr lang="en-US" dirty="0"/>
          </a:p>
        </p:txBody>
      </p:sp>
      <p:pic>
        <p:nvPicPr>
          <p:cNvPr id="4" name="Picture 3">
            <a:extLst>
              <a:ext uri="{FF2B5EF4-FFF2-40B4-BE49-F238E27FC236}">
                <a16:creationId xmlns:a16="http://schemas.microsoft.com/office/drawing/2014/main" id="{E0689D55-C505-C091-4767-93E72CF85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19816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0515-9D00-3919-CA80-C0977E56DA19}"/>
              </a:ext>
            </a:extLst>
          </p:cNvPr>
          <p:cNvSpPr>
            <a:spLocks noGrp="1"/>
          </p:cNvSpPr>
          <p:nvPr>
            <p:ph type="title"/>
          </p:nvPr>
        </p:nvSpPr>
        <p:spPr/>
        <p:txBody>
          <a:bodyPr/>
          <a:lstStyle/>
          <a:p>
            <a:r>
              <a:rPr lang="en-US" dirty="0"/>
              <a:t>Protective Factors (What Helps)</a:t>
            </a:r>
          </a:p>
        </p:txBody>
      </p:sp>
      <p:sp>
        <p:nvSpPr>
          <p:cNvPr id="3" name="Content Placeholder 2">
            <a:extLst>
              <a:ext uri="{FF2B5EF4-FFF2-40B4-BE49-F238E27FC236}">
                <a16:creationId xmlns:a16="http://schemas.microsoft.com/office/drawing/2014/main" id="{BC888B6A-BF2F-5B6B-709E-038316A6726B}"/>
              </a:ext>
            </a:extLst>
          </p:cNvPr>
          <p:cNvSpPr>
            <a:spLocks noGrp="1"/>
          </p:cNvSpPr>
          <p:nvPr>
            <p:ph idx="1"/>
          </p:nvPr>
        </p:nvSpPr>
        <p:spPr/>
        <p:txBody>
          <a:bodyPr/>
          <a:lstStyle/>
          <a:p>
            <a:pPr marL="0" indent="0">
              <a:buNone/>
            </a:pPr>
            <a:r>
              <a:rPr lang="en-US" b="1" dirty="0"/>
              <a:t>Protective factors are strengths and supports that reduce risk of suicide:</a:t>
            </a:r>
            <a:endParaRPr lang="en-US" dirty="0"/>
          </a:p>
          <a:p>
            <a:pPr lvl="0"/>
            <a:r>
              <a:rPr lang="en-US" dirty="0"/>
              <a:t>Feeling connected to family, friends, or a community.</a:t>
            </a:r>
          </a:p>
          <a:p>
            <a:pPr lvl="0"/>
            <a:r>
              <a:rPr lang="en-US" dirty="0"/>
              <a:t>Having access to care and mental health support.</a:t>
            </a:r>
          </a:p>
          <a:p>
            <a:pPr lvl="0"/>
            <a:r>
              <a:rPr lang="en-US" dirty="0"/>
              <a:t>Good problem-solving and coping skills.</a:t>
            </a:r>
          </a:p>
          <a:p>
            <a:pPr lvl="0"/>
            <a:r>
              <a:rPr lang="en-US" dirty="0"/>
              <a:t>Sense of purpose or reason for living.</a:t>
            </a:r>
          </a:p>
          <a:p>
            <a:pPr lvl="0"/>
            <a:r>
              <a:rPr lang="en-US" dirty="0"/>
              <a:t>Faith or cultural beliefs that value life.</a:t>
            </a:r>
          </a:p>
          <a:p>
            <a:pPr lvl="0"/>
            <a:r>
              <a:rPr lang="en-US" dirty="0"/>
              <a:t>Responsibility to others (children, pets, loved ones).</a:t>
            </a:r>
          </a:p>
          <a:p>
            <a:endParaRPr lang="en-US" dirty="0"/>
          </a:p>
        </p:txBody>
      </p:sp>
      <p:pic>
        <p:nvPicPr>
          <p:cNvPr id="6" name="Picture 3">
            <a:extLst>
              <a:ext uri="{FF2B5EF4-FFF2-40B4-BE49-F238E27FC236}">
                <a16:creationId xmlns:a16="http://schemas.microsoft.com/office/drawing/2014/main" id="{7737608A-E14F-C004-10C8-E694E182BB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684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C4639B-EE23-1AE3-078A-B8478CE70C15}"/>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1E404DBC-1CDA-01EC-1740-165F553581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1CCF718D-4C9B-0EE5-3F77-FC23123A6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B8D38939-F755-D39F-2832-3B47C0CDF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CC16963-C486-C6EB-A060-D8DB7ED5FE72}"/>
              </a:ext>
            </a:extLst>
          </p:cNvPr>
          <p:cNvSpPr>
            <a:spLocks noGrp="1"/>
          </p:cNvSpPr>
          <p:nvPr>
            <p:ph type="title"/>
          </p:nvPr>
        </p:nvSpPr>
        <p:spPr>
          <a:xfrm>
            <a:off x="877824" y="249874"/>
            <a:ext cx="10250424" cy="747454"/>
          </a:xfrm>
        </p:spPr>
        <p:txBody>
          <a:bodyPr vert="horz" lIns="91440" tIns="45720" rIns="91440" bIns="45720" rtlCol="0" anchor="b">
            <a:noAutofit/>
          </a:bodyPr>
          <a:lstStyle/>
          <a:p>
            <a:pPr algn="ctr">
              <a:lnSpc>
                <a:spcPct val="100000"/>
              </a:lnSpc>
            </a:pPr>
            <a:r>
              <a:rPr lang="en-US" sz="3600" dirty="0">
                <a:latin typeface="Californian FB" panose="0207040306080B030204" pitchFamily="18" charset="0"/>
              </a:rPr>
              <a:t>Eligibility &amp; Services for CCBHC Members</a:t>
            </a:r>
          </a:p>
        </p:txBody>
      </p:sp>
      <p:pic>
        <p:nvPicPr>
          <p:cNvPr id="5" name="Picture 4">
            <a:extLst>
              <a:ext uri="{FF2B5EF4-FFF2-40B4-BE49-F238E27FC236}">
                <a16:creationId xmlns:a16="http://schemas.microsoft.com/office/drawing/2014/main" id="{0540FB53-BBC0-CC8D-93B6-77B9E96BE8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AF4323D9-74B6-32BA-AF87-C720A90D34A7}"/>
              </a:ext>
            </a:extLst>
          </p:cNvPr>
          <p:cNvSpPr txBox="1"/>
          <p:nvPr/>
        </p:nvSpPr>
        <p:spPr>
          <a:xfrm>
            <a:off x="1684474" y="1543571"/>
            <a:ext cx="9189720" cy="4378122"/>
          </a:xfrm>
          <a:prstGeom prst="rect">
            <a:avLst/>
          </a:prstGeom>
          <a:noFill/>
        </p:spPr>
        <p:txBody>
          <a:bodyPr wrap="square" rtlCol="0">
            <a:spAutoFit/>
          </a:bodyPr>
          <a:lstStyle/>
          <a:p>
            <a:pPr>
              <a:lnSpc>
                <a:spcPct val="90000"/>
              </a:lnSpc>
              <a:spcBef>
                <a:spcPts val="2500"/>
              </a:spcBef>
            </a:pPr>
            <a:r>
              <a:rPr lang="en-US" sz="2000" b="1" dirty="0">
                <a:latin typeface="Californian FB" panose="0207040306080B030204" pitchFamily="18" charset="0"/>
              </a:rPr>
              <a:t>Broad Eligibility Access</a:t>
            </a:r>
          </a:p>
          <a:p>
            <a:pPr marL="0" lvl="1" indent="0" algn="just">
              <a:lnSpc>
                <a:spcPct val="90000"/>
              </a:lnSpc>
              <a:buFont typeface="Arial" panose="020B0604020202020204" pitchFamily="34" charset="0"/>
              <a:buNone/>
            </a:pPr>
            <a:r>
              <a:rPr lang="en-US" sz="2000" dirty="0">
                <a:latin typeface="Californian FB" panose="0207040306080B030204" pitchFamily="18" charset="0"/>
              </a:rPr>
              <a:t>CCBHC services in Michigan are accessible to all individuals regardless of age, insurance, or residency.</a:t>
            </a:r>
          </a:p>
          <a:p>
            <a:pPr>
              <a:lnSpc>
                <a:spcPct val="90000"/>
              </a:lnSpc>
              <a:spcBef>
                <a:spcPts val="2500"/>
              </a:spcBef>
            </a:pPr>
            <a:r>
              <a:rPr lang="en-US" sz="2000" b="1" dirty="0">
                <a:latin typeface="Californian FB" panose="0207040306080B030204" pitchFamily="18" charset="0"/>
              </a:rPr>
              <a:t>Inclusion of Veterans and Military</a:t>
            </a:r>
          </a:p>
          <a:p>
            <a:pPr marL="0" lvl="1" indent="0" algn="just">
              <a:lnSpc>
                <a:spcPct val="90000"/>
              </a:lnSpc>
              <a:buFont typeface="Arial" panose="020B0604020202020204" pitchFamily="34" charset="0"/>
              <a:buNone/>
            </a:pPr>
            <a:r>
              <a:rPr lang="en-US" sz="2000" dirty="0">
                <a:latin typeface="Californian FB" panose="0207040306080B030204" pitchFamily="18" charset="0"/>
              </a:rPr>
              <a:t>Veterans and active-duty service members are included, addressing unique behavioral health needs in military populations.</a:t>
            </a:r>
          </a:p>
          <a:p>
            <a:pPr>
              <a:lnSpc>
                <a:spcPct val="90000"/>
              </a:lnSpc>
              <a:spcBef>
                <a:spcPts val="2500"/>
              </a:spcBef>
            </a:pPr>
            <a:r>
              <a:rPr lang="en-US" sz="2000" b="1" dirty="0">
                <a:latin typeface="Californian FB" panose="0207040306080B030204" pitchFamily="18" charset="0"/>
              </a:rPr>
              <a:t>Staff Preparedness and Compliance</a:t>
            </a:r>
          </a:p>
          <a:p>
            <a:pPr marL="0" lvl="1" indent="0" algn="just">
              <a:lnSpc>
                <a:spcPct val="90000"/>
              </a:lnSpc>
              <a:buFont typeface="Arial" panose="020B0604020202020204" pitchFamily="34" charset="0"/>
              <a:buNone/>
            </a:pPr>
            <a:r>
              <a:rPr lang="en-US" sz="2000" dirty="0">
                <a:latin typeface="Californian FB" panose="0207040306080B030204" pitchFamily="18" charset="0"/>
              </a:rPr>
              <a:t>Staff must perform timely screenings, referrals, and maintain compliance with state requirements for effective care.</a:t>
            </a:r>
          </a:p>
          <a:p>
            <a:pPr>
              <a:lnSpc>
                <a:spcPct val="90000"/>
              </a:lnSpc>
              <a:spcBef>
                <a:spcPts val="2500"/>
              </a:spcBef>
            </a:pPr>
            <a:r>
              <a:rPr lang="en-US" sz="2000" b="1" dirty="0">
                <a:latin typeface="Californian FB" panose="0207040306080B030204" pitchFamily="18" charset="0"/>
              </a:rPr>
              <a:t>Care Coordination Importance</a:t>
            </a:r>
          </a:p>
          <a:p>
            <a:pPr marL="0" lvl="1" indent="0" algn="just">
              <a:lnSpc>
                <a:spcPct val="90000"/>
              </a:lnSpc>
              <a:buFont typeface="Arial" panose="020B0604020202020204" pitchFamily="34" charset="0"/>
              <a:buNone/>
            </a:pPr>
            <a:r>
              <a:rPr lang="en-US" sz="2000" dirty="0">
                <a:latin typeface="Californian FB" panose="0207040306080B030204" pitchFamily="18" charset="0"/>
              </a:rPr>
              <a:t>Strong coordination practices ensure diverse individuals receive appropriate and timely behavioral health services.</a:t>
            </a:r>
          </a:p>
        </p:txBody>
      </p:sp>
    </p:spTree>
    <p:extLst>
      <p:ext uri="{BB962C8B-B14F-4D97-AF65-F5344CB8AC3E}">
        <p14:creationId xmlns:p14="http://schemas.microsoft.com/office/powerpoint/2010/main" val="123855648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667C5-D462-D063-8288-C5D116498B0C}"/>
              </a:ext>
            </a:extLst>
          </p:cNvPr>
          <p:cNvSpPr>
            <a:spLocks noGrp="1"/>
          </p:cNvSpPr>
          <p:nvPr>
            <p:ph type="title"/>
          </p:nvPr>
        </p:nvSpPr>
        <p:spPr/>
        <p:txBody>
          <a:bodyPr/>
          <a:lstStyle/>
          <a:p>
            <a:r>
              <a:rPr lang="en-US" dirty="0"/>
              <a:t>How to Talk About Suicide</a:t>
            </a:r>
          </a:p>
        </p:txBody>
      </p:sp>
      <p:sp>
        <p:nvSpPr>
          <p:cNvPr id="3" name="Content Placeholder 2">
            <a:extLst>
              <a:ext uri="{FF2B5EF4-FFF2-40B4-BE49-F238E27FC236}">
                <a16:creationId xmlns:a16="http://schemas.microsoft.com/office/drawing/2014/main" id="{122A9E14-0492-F049-0D3F-45482E5AD442}"/>
              </a:ext>
            </a:extLst>
          </p:cNvPr>
          <p:cNvSpPr>
            <a:spLocks noGrp="1"/>
          </p:cNvSpPr>
          <p:nvPr>
            <p:ph idx="1"/>
          </p:nvPr>
        </p:nvSpPr>
        <p:spPr>
          <a:xfrm>
            <a:off x="518160" y="2011680"/>
            <a:ext cx="11155680" cy="3767328"/>
          </a:xfrm>
        </p:spPr>
        <p:txBody>
          <a:bodyPr>
            <a:normAutofit fontScale="77500" lnSpcReduction="20000"/>
          </a:bodyPr>
          <a:lstStyle/>
          <a:p>
            <a:pPr marL="0" indent="0">
              <a:buNone/>
            </a:pPr>
            <a:r>
              <a:rPr lang="en-US" b="1" u="sng" dirty="0"/>
              <a:t>DO:</a:t>
            </a:r>
          </a:p>
          <a:p>
            <a:pPr lvl="0"/>
            <a:r>
              <a:rPr lang="en-US" dirty="0"/>
              <a:t>Ask clearly and calmly: </a:t>
            </a:r>
            <a:r>
              <a:rPr lang="en-US" i="1" dirty="0"/>
              <a:t>“Are you thinking about suicide?”</a:t>
            </a:r>
            <a:endParaRPr lang="en-US" dirty="0"/>
          </a:p>
          <a:p>
            <a:pPr lvl="0"/>
            <a:r>
              <a:rPr lang="en-US" dirty="0"/>
              <a:t>Listen without judgment.</a:t>
            </a:r>
          </a:p>
          <a:p>
            <a:pPr lvl="0"/>
            <a:r>
              <a:rPr lang="en-US" dirty="0"/>
              <a:t>Validate feelings (“That sounds really painful.”).</a:t>
            </a:r>
          </a:p>
          <a:p>
            <a:pPr lvl="0"/>
            <a:r>
              <a:rPr lang="en-US" dirty="0"/>
              <a:t>Offer hope and help: </a:t>
            </a:r>
            <a:r>
              <a:rPr lang="en-US" i="1" dirty="0"/>
              <a:t>“You’re not alone, and help is available.”</a:t>
            </a:r>
            <a:endParaRPr lang="en-US" dirty="0"/>
          </a:p>
          <a:p>
            <a:pPr marL="0" indent="0">
              <a:buNone/>
            </a:pPr>
            <a:r>
              <a:rPr lang="en-US" b="1" u="sng" dirty="0"/>
              <a:t>DON’T:</a:t>
            </a:r>
          </a:p>
          <a:p>
            <a:pPr lvl="0"/>
            <a:r>
              <a:rPr lang="en-US" dirty="0"/>
              <a:t>Avoid the topic or use vague words.</a:t>
            </a:r>
          </a:p>
          <a:p>
            <a:pPr lvl="0"/>
            <a:r>
              <a:rPr lang="en-US" dirty="0"/>
              <a:t>Say “You’re not thinking that, are you?”</a:t>
            </a:r>
          </a:p>
          <a:p>
            <a:pPr lvl="0"/>
            <a:r>
              <a:rPr lang="en-US" dirty="0"/>
              <a:t>Lecture, minimize, or argue.</a:t>
            </a:r>
          </a:p>
          <a:p>
            <a:pPr lvl="0"/>
            <a:r>
              <a:rPr lang="en-US" dirty="0"/>
              <a:t>Promise secrecy.</a:t>
            </a:r>
          </a:p>
          <a:p>
            <a:endParaRPr lang="en-US" dirty="0"/>
          </a:p>
        </p:txBody>
      </p:sp>
      <p:pic>
        <p:nvPicPr>
          <p:cNvPr id="4" name="Picture 3">
            <a:extLst>
              <a:ext uri="{FF2B5EF4-FFF2-40B4-BE49-F238E27FC236}">
                <a16:creationId xmlns:a16="http://schemas.microsoft.com/office/drawing/2014/main" id="{D55532E4-39D0-C727-98F0-0B161D8A7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The Relationship Between Depression and Stress | Psychology Today New  Zealand">
            <a:extLst>
              <a:ext uri="{FF2B5EF4-FFF2-40B4-BE49-F238E27FC236}">
                <a16:creationId xmlns:a16="http://schemas.microsoft.com/office/drawing/2014/main" id="{22CC29EA-74AE-8CE2-C5B9-B312F1EEE0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9782" y="1878330"/>
            <a:ext cx="2743200" cy="27432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5883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974D-A29D-7E51-44E3-5B1FCA9CAF83}"/>
              </a:ext>
            </a:extLst>
          </p:cNvPr>
          <p:cNvSpPr>
            <a:spLocks noGrp="1"/>
          </p:cNvSpPr>
          <p:nvPr>
            <p:ph type="title"/>
          </p:nvPr>
        </p:nvSpPr>
        <p:spPr/>
        <p:txBody>
          <a:bodyPr/>
          <a:lstStyle/>
          <a:p>
            <a:r>
              <a:rPr lang="en-US" dirty="0"/>
              <a:t>Suicide Screening Basics</a:t>
            </a:r>
            <a:br>
              <a:rPr lang="en-US" dirty="0"/>
            </a:br>
            <a:endParaRPr lang="en-US" dirty="0"/>
          </a:p>
        </p:txBody>
      </p:sp>
      <p:sp>
        <p:nvSpPr>
          <p:cNvPr id="3" name="Content Placeholder 2">
            <a:extLst>
              <a:ext uri="{FF2B5EF4-FFF2-40B4-BE49-F238E27FC236}">
                <a16:creationId xmlns:a16="http://schemas.microsoft.com/office/drawing/2014/main" id="{46DBE58D-42D4-51EA-6210-3D83B7FCF149}"/>
              </a:ext>
            </a:extLst>
          </p:cNvPr>
          <p:cNvSpPr>
            <a:spLocks noGrp="1"/>
          </p:cNvSpPr>
          <p:nvPr>
            <p:ph idx="1"/>
          </p:nvPr>
        </p:nvSpPr>
        <p:spPr>
          <a:xfrm>
            <a:off x="608316" y="2176600"/>
            <a:ext cx="11155680" cy="3767328"/>
          </a:xfrm>
        </p:spPr>
        <p:txBody>
          <a:bodyPr>
            <a:normAutofit lnSpcReduction="10000"/>
          </a:bodyPr>
          <a:lstStyle/>
          <a:p>
            <a:pPr marL="0" indent="0">
              <a:buNone/>
            </a:pPr>
            <a:r>
              <a:rPr lang="en-US" b="1" dirty="0"/>
              <a:t>Screening vs. Assessment- </a:t>
            </a:r>
            <a:r>
              <a:rPr lang="en-US" dirty="0"/>
              <a:t>Screening is a brief procedure used to identify individuals who may be at risk of suicide. A positive screening must be followed by a full suicide risk assessment. A detailed assessment seeks to estimate the immediate danger to the individual and develop a treatment plan.</a:t>
            </a:r>
          </a:p>
          <a:p>
            <a:pPr marL="0" indent="0">
              <a:buNone/>
            </a:pPr>
            <a:r>
              <a:rPr lang="en-US" b="1" u="sng" dirty="0"/>
              <a:t>Ask directly:</a:t>
            </a:r>
            <a:endParaRPr lang="en-US" u="sng" dirty="0"/>
          </a:p>
          <a:p>
            <a:pPr lvl="0"/>
            <a:r>
              <a:rPr lang="en-US" dirty="0"/>
              <a:t>“Have you had thoughts of suicide?”</a:t>
            </a:r>
          </a:p>
          <a:p>
            <a:pPr lvl="0"/>
            <a:r>
              <a:rPr lang="en-US" dirty="0"/>
              <a:t>“Have you thought about how or when you might do it?”</a:t>
            </a:r>
          </a:p>
          <a:p>
            <a:pPr lvl="0"/>
            <a:r>
              <a:rPr lang="en-US" dirty="0"/>
              <a:t>“Have you ever tried before?”</a:t>
            </a:r>
          </a:p>
          <a:p>
            <a:r>
              <a:rPr lang="en-US" dirty="0"/>
              <a:t>Use plain, clear words — not “hurt yourself” or “end it all.”</a:t>
            </a:r>
          </a:p>
          <a:p>
            <a:endParaRPr lang="en-US" dirty="0"/>
          </a:p>
        </p:txBody>
      </p:sp>
      <p:pic>
        <p:nvPicPr>
          <p:cNvPr id="6" name="Picture 3">
            <a:extLst>
              <a:ext uri="{FF2B5EF4-FFF2-40B4-BE49-F238E27FC236}">
                <a16:creationId xmlns:a16="http://schemas.microsoft.com/office/drawing/2014/main" id="{B7CBDE43-7828-BE37-8CC2-F42739F90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71747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5A87-8C11-6019-5759-17C61C2D3F89}"/>
              </a:ext>
            </a:extLst>
          </p:cNvPr>
          <p:cNvSpPr>
            <a:spLocks noGrp="1"/>
          </p:cNvSpPr>
          <p:nvPr>
            <p:ph type="title"/>
          </p:nvPr>
        </p:nvSpPr>
        <p:spPr/>
        <p:txBody>
          <a:bodyPr/>
          <a:lstStyle/>
          <a:p>
            <a:r>
              <a:rPr lang="en-US" dirty="0"/>
              <a:t>Screening Tools (for professionals)</a:t>
            </a:r>
          </a:p>
        </p:txBody>
      </p:sp>
      <p:sp>
        <p:nvSpPr>
          <p:cNvPr id="3" name="Content Placeholder 2">
            <a:extLst>
              <a:ext uri="{FF2B5EF4-FFF2-40B4-BE49-F238E27FC236}">
                <a16:creationId xmlns:a16="http://schemas.microsoft.com/office/drawing/2014/main" id="{B92FD0E4-7591-AC16-E296-C5D1C0C594E3}"/>
              </a:ext>
            </a:extLst>
          </p:cNvPr>
          <p:cNvSpPr>
            <a:spLocks noGrp="1"/>
          </p:cNvSpPr>
          <p:nvPr>
            <p:ph idx="1"/>
          </p:nvPr>
        </p:nvSpPr>
        <p:spPr>
          <a:xfrm>
            <a:off x="515112" y="2245233"/>
            <a:ext cx="11155680" cy="3767328"/>
          </a:xfrm>
        </p:spPr>
        <p:txBody>
          <a:bodyPr/>
          <a:lstStyle/>
          <a:p>
            <a:pPr marL="0" indent="0">
              <a:buNone/>
            </a:pPr>
            <a:r>
              <a:rPr lang="en-US" b="1" dirty="0"/>
              <a:t>Caregivers may hear about these tools in care settings:</a:t>
            </a:r>
            <a:endParaRPr lang="en-US" dirty="0"/>
          </a:p>
          <a:p>
            <a:pPr lvl="0"/>
            <a:r>
              <a:rPr lang="en-US" dirty="0"/>
              <a:t>C-SSRS (Columbia Scale): questions about thoughts, plans, and actions.</a:t>
            </a:r>
          </a:p>
          <a:p>
            <a:pPr lvl="0"/>
            <a:r>
              <a:rPr lang="en-US" dirty="0"/>
              <a:t>PHQ-9 (Patient Health Questionnaire): checks for depression and suicidal thoughts.</a:t>
            </a:r>
          </a:p>
          <a:p>
            <a:pPr lvl="0"/>
            <a:r>
              <a:rPr lang="en-US" dirty="0"/>
              <a:t>ASQ (Ask Suicide-Screening Questions): for youth, quick 4-question tool.</a:t>
            </a:r>
          </a:p>
          <a:p>
            <a:pPr lvl="0"/>
            <a:r>
              <a:rPr lang="en-US" dirty="0"/>
              <a:t>PSS-3 (Patient Safey Scanner): a brief 3-question universal screening tool for all ages, used in hospitals, covers depression and past attempts.</a:t>
            </a:r>
          </a:p>
          <a:p>
            <a:pPr marL="0" indent="0">
              <a:buNone/>
            </a:pPr>
            <a:r>
              <a:rPr lang="en-US" i="1" dirty="0"/>
              <a:t>These tools support, but never replace, real conversations.</a:t>
            </a:r>
            <a:endParaRPr lang="en-US" dirty="0"/>
          </a:p>
          <a:p>
            <a:endParaRPr lang="en-US" dirty="0"/>
          </a:p>
        </p:txBody>
      </p:sp>
      <p:pic>
        <p:nvPicPr>
          <p:cNvPr id="4" name="Picture 3">
            <a:extLst>
              <a:ext uri="{FF2B5EF4-FFF2-40B4-BE49-F238E27FC236}">
                <a16:creationId xmlns:a16="http://schemas.microsoft.com/office/drawing/2014/main" id="{18615733-E36D-F86F-43D0-54CE9A31A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70880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4C592-5770-AF48-FF7C-A80F67AEFEAF}"/>
              </a:ext>
            </a:extLst>
          </p:cNvPr>
          <p:cNvSpPr>
            <a:spLocks noGrp="1"/>
          </p:cNvSpPr>
          <p:nvPr>
            <p:ph type="title"/>
          </p:nvPr>
        </p:nvSpPr>
        <p:spPr/>
        <p:txBody>
          <a:bodyPr/>
          <a:lstStyle/>
          <a:p>
            <a:r>
              <a:rPr lang="en-US" dirty="0"/>
              <a:t>Assessment Models</a:t>
            </a:r>
          </a:p>
        </p:txBody>
      </p:sp>
      <p:sp>
        <p:nvSpPr>
          <p:cNvPr id="3" name="Content Placeholder 2">
            <a:extLst>
              <a:ext uri="{FF2B5EF4-FFF2-40B4-BE49-F238E27FC236}">
                <a16:creationId xmlns:a16="http://schemas.microsoft.com/office/drawing/2014/main" id="{AEEECA4B-2506-9069-E150-2EB338C389B0}"/>
              </a:ext>
            </a:extLst>
          </p:cNvPr>
          <p:cNvSpPr>
            <a:spLocks noGrp="1"/>
          </p:cNvSpPr>
          <p:nvPr>
            <p:ph idx="1"/>
          </p:nvPr>
        </p:nvSpPr>
        <p:spPr>
          <a:xfrm>
            <a:off x="518160" y="2112264"/>
            <a:ext cx="11155680" cy="3767328"/>
          </a:xfrm>
        </p:spPr>
        <p:txBody>
          <a:bodyPr/>
          <a:lstStyle/>
          <a:p>
            <a:pPr marL="0" indent="0">
              <a:buNone/>
            </a:pPr>
            <a:r>
              <a:rPr lang="en-US" b="1" dirty="0"/>
              <a:t>Used mainly by clinicians, but caregivers should understand the goals:</a:t>
            </a:r>
            <a:endParaRPr lang="en-US" dirty="0"/>
          </a:p>
          <a:p>
            <a:pPr lvl="0"/>
            <a:r>
              <a:rPr lang="en-US" dirty="0"/>
              <a:t>SAFE-T (Suicide Assessment Five-Step Evaluation &amp; Triage):</a:t>
            </a:r>
          </a:p>
          <a:p>
            <a:pPr marL="800100" lvl="1" indent="-342900">
              <a:buFont typeface="+mj-lt"/>
              <a:buAutoNum type="arabicPeriod"/>
            </a:pPr>
            <a:r>
              <a:rPr lang="en-US" dirty="0"/>
              <a:t>Identify risk factors</a:t>
            </a:r>
          </a:p>
          <a:p>
            <a:pPr marL="800100" lvl="1" indent="-342900">
              <a:buFont typeface="+mj-lt"/>
              <a:buAutoNum type="arabicPeriod"/>
            </a:pPr>
            <a:r>
              <a:rPr lang="en-US" dirty="0"/>
              <a:t>Identify protective factors</a:t>
            </a:r>
          </a:p>
          <a:p>
            <a:pPr marL="800100" lvl="1" indent="-342900">
              <a:buFont typeface="+mj-lt"/>
              <a:buAutoNum type="arabicPeriod"/>
            </a:pPr>
            <a:r>
              <a:rPr lang="en-US" dirty="0"/>
              <a:t>Ask about thoughts, plans, and behaviors</a:t>
            </a:r>
          </a:p>
          <a:p>
            <a:pPr marL="800100" lvl="1" indent="-342900">
              <a:buFont typeface="+mj-lt"/>
              <a:buAutoNum type="arabicPeriod"/>
            </a:pPr>
            <a:r>
              <a:rPr lang="en-US" dirty="0"/>
              <a:t>Determine level of risk and next steps</a:t>
            </a:r>
          </a:p>
          <a:p>
            <a:pPr marL="800100" lvl="1" indent="-342900">
              <a:buFont typeface="+mj-lt"/>
              <a:buAutoNum type="arabicPeriod"/>
            </a:pPr>
            <a:r>
              <a:rPr lang="en-US" dirty="0"/>
              <a:t>Document and follow up</a:t>
            </a:r>
          </a:p>
          <a:p>
            <a:pPr lvl="0"/>
            <a:r>
              <a:rPr lang="en-US" dirty="0"/>
              <a:t>Joiner’s Model: looks at desire, capability, intent, and connection.</a:t>
            </a:r>
          </a:p>
          <a:p>
            <a:endParaRPr lang="en-US" dirty="0"/>
          </a:p>
        </p:txBody>
      </p:sp>
      <p:pic>
        <p:nvPicPr>
          <p:cNvPr id="4" name="Picture 3">
            <a:extLst>
              <a:ext uri="{FF2B5EF4-FFF2-40B4-BE49-F238E27FC236}">
                <a16:creationId xmlns:a16="http://schemas.microsoft.com/office/drawing/2014/main" id="{CFB29AB7-118A-75B7-5E63-7AF34642B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88748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9A190-19F9-554A-C8D9-C73CC519A637}"/>
              </a:ext>
            </a:extLst>
          </p:cNvPr>
          <p:cNvSpPr>
            <a:spLocks noGrp="1"/>
          </p:cNvSpPr>
          <p:nvPr>
            <p:ph type="title"/>
          </p:nvPr>
        </p:nvSpPr>
        <p:spPr/>
        <p:txBody>
          <a:bodyPr/>
          <a:lstStyle/>
          <a:p>
            <a:r>
              <a:rPr lang="en-US" dirty="0"/>
              <a:t>Caregiver Role in Prevention</a:t>
            </a:r>
          </a:p>
        </p:txBody>
      </p:sp>
      <p:sp>
        <p:nvSpPr>
          <p:cNvPr id="3" name="Content Placeholder 2">
            <a:extLst>
              <a:ext uri="{FF2B5EF4-FFF2-40B4-BE49-F238E27FC236}">
                <a16:creationId xmlns:a16="http://schemas.microsoft.com/office/drawing/2014/main" id="{5776798E-7B88-DE56-795F-65E80D7C9945}"/>
              </a:ext>
            </a:extLst>
          </p:cNvPr>
          <p:cNvSpPr>
            <a:spLocks noGrp="1"/>
          </p:cNvSpPr>
          <p:nvPr>
            <p:ph idx="1"/>
          </p:nvPr>
        </p:nvSpPr>
        <p:spPr/>
        <p:txBody>
          <a:bodyPr/>
          <a:lstStyle/>
          <a:p>
            <a:pPr lvl="0"/>
            <a:r>
              <a:rPr lang="en-US" dirty="0"/>
              <a:t>Be alert to changes in mood or behavior.</a:t>
            </a:r>
          </a:p>
          <a:p>
            <a:pPr lvl="0"/>
            <a:r>
              <a:rPr lang="en-US" dirty="0"/>
              <a:t>Create a safe environment — limit access to lethal means.</a:t>
            </a:r>
          </a:p>
          <a:p>
            <a:pPr lvl="0"/>
            <a:r>
              <a:rPr lang="en-US" dirty="0"/>
              <a:t>Encourage professional help (therapist, hotline, doctor).</a:t>
            </a:r>
          </a:p>
          <a:p>
            <a:pPr lvl="0"/>
            <a:r>
              <a:rPr lang="en-US" dirty="0"/>
              <a:t>Stay connected and nonjudgmental.</a:t>
            </a:r>
          </a:p>
          <a:p>
            <a:pPr lvl="0"/>
            <a:r>
              <a:rPr lang="en-US" dirty="0"/>
              <a:t>Document and communicate concerns to your supervisor or support team.</a:t>
            </a:r>
          </a:p>
          <a:p>
            <a:endParaRPr lang="en-US" dirty="0"/>
          </a:p>
        </p:txBody>
      </p:sp>
      <p:pic>
        <p:nvPicPr>
          <p:cNvPr id="4" name="Picture 3">
            <a:extLst>
              <a:ext uri="{FF2B5EF4-FFF2-40B4-BE49-F238E27FC236}">
                <a16:creationId xmlns:a16="http://schemas.microsoft.com/office/drawing/2014/main" id="{5DC0AE59-E6C6-A62D-6EC5-4D11C7913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8894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1990-1D9C-983B-740C-C65FE21CE349}"/>
              </a:ext>
            </a:extLst>
          </p:cNvPr>
          <p:cNvSpPr>
            <a:spLocks noGrp="1"/>
          </p:cNvSpPr>
          <p:nvPr>
            <p:ph type="title"/>
          </p:nvPr>
        </p:nvSpPr>
        <p:spPr/>
        <p:txBody>
          <a:bodyPr/>
          <a:lstStyle/>
          <a:p>
            <a:r>
              <a:rPr lang="en-US" dirty="0"/>
              <a:t>If Someone is in Crisis</a:t>
            </a:r>
          </a:p>
        </p:txBody>
      </p:sp>
      <p:sp>
        <p:nvSpPr>
          <p:cNvPr id="3" name="Content Placeholder 2">
            <a:extLst>
              <a:ext uri="{FF2B5EF4-FFF2-40B4-BE49-F238E27FC236}">
                <a16:creationId xmlns:a16="http://schemas.microsoft.com/office/drawing/2014/main" id="{E3892D9C-2E70-9724-6BBA-9C15BF5EB181}"/>
              </a:ext>
            </a:extLst>
          </p:cNvPr>
          <p:cNvSpPr>
            <a:spLocks noGrp="1"/>
          </p:cNvSpPr>
          <p:nvPr>
            <p:ph idx="1"/>
          </p:nvPr>
        </p:nvSpPr>
        <p:spPr>
          <a:xfrm>
            <a:off x="296779" y="1840490"/>
            <a:ext cx="6931794" cy="3767328"/>
          </a:xfrm>
        </p:spPr>
        <p:txBody>
          <a:bodyPr/>
          <a:lstStyle/>
          <a:p>
            <a:pPr lvl="0"/>
            <a:r>
              <a:rPr lang="en-US" dirty="0"/>
              <a:t>Stay with them if possible.</a:t>
            </a:r>
          </a:p>
          <a:p>
            <a:pPr lvl="0"/>
            <a:r>
              <a:rPr lang="en-US" dirty="0"/>
              <a:t>Remove weapons, medications, or dangerous items.</a:t>
            </a:r>
          </a:p>
          <a:p>
            <a:pPr lvl="0"/>
            <a:r>
              <a:rPr lang="en-US" dirty="0"/>
              <a:t>Call 988 (Suicide and Crisis Lifeline).</a:t>
            </a:r>
          </a:p>
          <a:p>
            <a:pPr lvl="0"/>
            <a:r>
              <a:rPr lang="en-US" dirty="0"/>
              <a:t>If immediate danger: call 911 or go to the nearest ER.</a:t>
            </a:r>
          </a:p>
          <a:p>
            <a:pPr lvl="0"/>
            <a:r>
              <a:rPr lang="en-US" dirty="0"/>
              <a:t>Notify your supervisor or care team immediately.</a:t>
            </a:r>
          </a:p>
          <a:p>
            <a:endParaRPr lang="en-US" dirty="0"/>
          </a:p>
        </p:txBody>
      </p:sp>
      <p:pic>
        <p:nvPicPr>
          <p:cNvPr id="4" name="Picture 3">
            <a:extLst>
              <a:ext uri="{FF2B5EF4-FFF2-40B4-BE49-F238E27FC236}">
                <a16:creationId xmlns:a16="http://schemas.microsoft.com/office/drawing/2014/main" id="{81BF7267-AE90-3308-80F9-D2B10A725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a:extLst>
              <a:ext uri="{FF2B5EF4-FFF2-40B4-BE49-F238E27FC236}">
                <a16:creationId xmlns:a16="http://schemas.microsoft.com/office/drawing/2014/main" id="{B6EF4E19-B3F1-A530-687E-20331FF6A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8573" y="1572956"/>
            <a:ext cx="4426037" cy="258369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288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196A5-8298-0A88-CCC2-40272BE17C03}"/>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0CA57E8D-5BE2-5D71-76D5-8176A4E296FA}"/>
              </a:ext>
            </a:extLst>
          </p:cNvPr>
          <p:cNvSpPr>
            <a:spLocks noGrp="1"/>
          </p:cNvSpPr>
          <p:nvPr>
            <p:ph idx="1"/>
          </p:nvPr>
        </p:nvSpPr>
        <p:spPr/>
        <p:txBody>
          <a:bodyPr/>
          <a:lstStyle/>
          <a:p>
            <a:pPr lvl="0"/>
            <a:r>
              <a:rPr lang="en-US" dirty="0"/>
              <a:t>You can make a difference.</a:t>
            </a:r>
          </a:p>
          <a:p>
            <a:pPr lvl="0"/>
            <a:r>
              <a:rPr lang="en-US" dirty="0"/>
              <a:t>Ask directly. Listen compassionately. Stay connected.</a:t>
            </a:r>
          </a:p>
          <a:p>
            <a:pPr lvl="0"/>
            <a:r>
              <a:rPr lang="en-US" dirty="0"/>
              <a:t>Every life matters — including yours.</a:t>
            </a:r>
          </a:p>
          <a:p>
            <a:endParaRPr lang="en-US" dirty="0"/>
          </a:p>
        </p:txBody>
      </p:sp>
      <p:pic>
        <p:nvPicPr>
          <p:cNvPr id="4" name="Picture 3">
            <a:extLst>
              <a:ext uri="{FF2B5EF4-FFF2-40B4-BE49-F238E27FC236}">
                <a16:creationId xmlns:a16="http://schemas.microsoft.com/office/drawing/2014/main" id="{E56A9FA2-275F-BCF9-5DFD-AFA5E3E2F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95595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7BF8C-99C0-7266-DFEF-37014B9C388E}"/>
              </a:ext>
            </a:extLst>
          </p:cNvPr>
          <p:cNvSpPr>
            <a:spLocks noGrp="1"/>
          </p:cNvSpPr>
          <p:nvPr>
            <p:ph type="title"/>
          </p:nvPr>
        </p:nvSpPr>
        <p:spPr/>
        <p:txBody>
          <a:bodyPr/>
          <a:lstStyle/>
          <a:p>
            <a:r>
              <a:rPr lang="en-US" dirty="0"/>
              <a:t> Resources</a:t>
            </a:r>
          </a:p>
        </p:txBody>
      </p:sp>
      <p:sp>
        <p:nvSpPr>
          <p:cNvPr id="3" name="Content Placeholder 2">
            <a:extLst>
              <a:ext uri="{FF2B5EF4-FFF2-40B4-BE49-F238E27FC236}">
                <a16:creationId xmlns:a16="http://schemas.microsoft.com/office/drawing/2014/main" id="{C6F7A01A-34F8-BF15-9F85-AFC3B06596E2}"/>
              </a:ext>
            </a:extLst>
          </p:cNvPr>
          <p:cNvSpPr>
            <a:spLocks noGrp="1"/>
          </p:cNvSpPr>
          <p:nvPr>
            <p:ph idx="1"/>
          </p:nvPr>
        </p:nvSpPr>
        <p:spPr/>
        <p:txBody>
          <a:bodyPr/>
          <a:lstStyle/>
          <a:p>
            <a:pPr lvl="0"/>
            <a:r>
              <a:rPr lang="en-US" dirty="0"/>
              <a:t>988 Suicide &amp; Crisis Lifeline – call or text 988</a:t>
            </a:r>
          </a:p>
          <a:p>
            <a:pPr lvl="0"/>
            <a:r>
              <a:rPr lang="en-US" dirty="0"/>
              <a:t>Veterans Crisis Line – press 1 after dialing 988</a:t>
            </a:r>
          </a:p>
          <a:p>
            <a:pPr lvl="0"/>
            <a:r>
              <a:rPr lang="en-US" dirty="0"/>
              <a:t>Crisis Text Line – text HOME to 741741</a:t>
            </a:r>
          </a:p>
          <a:p>
            <a:pPr lvl="0"/>
            <a:r>
              <a:rPr lang="en-US" dirty="0"/>
              <a:t>Local community mental health agencies</a:t>
            </a:r>
          </a:p>
          <a:p>
            <a:pPr lvl="0"/>
            <a:r>
              <a:rPr lang="en-US" dirty="0"/>
              <a:t>Supervisors and care team support lines</a:t>
            </a:r>
          </a:p>
          <a:p>
            <a:pPr marL="0" indent="0">
              <a:buNone/>
            </a:pPr>
            <a:endParaRPr lang="en-US" dirty="0"/>
          </a:p>
        </p:txBody>
      </p:sp>
      <p:pic>
        <p:nvPicPr>
          <p:cNvPr id="4" name="Picture 3">
            <a:extLst>
              <a:ext uri="{FF2B5EF4-FFF2-40B4-BE49-F238E27FC236}">
                <a16:creationId xmlns:a16="http://schemas.microsoft.com/office/drawing/2014/main" id="{2B149200-AD8B-0713-6E73-BABCF1C7C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C547AC11-886D-86A1-462F-14C35134D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6207" y="1709928"/>
            <a:ext cx="3494585" cy="19145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847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0FEB8-3100-9D78-1F0D-7B5966D744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1F9144-848C-5457-D759-51D777552812}"/>
              </a:ext>
            </a:extLst>
          </p:cNvPr>
          <p:cNvSpPr>
            <a:spLocks noGrp="1"/>
          </p:cNvSpPr>
          <p:nvPr>
            <p:ph type="title"/>
          </p:nvPr>
        </p:nvSpPr>
        <p:spPr/>
        <p:txBody>
          <a:bodyPr/>
          <a:lstStyle/>
          <a:p>
            <a:pPr algn="ctr"/>
            <a:r>
              <a:rPr lang="en-US" dirty="0">
                <a:solidFill>
                  <a:schemeClr val="accent1">
                    <a:lumMod val="75000"/>
                  </a:schemeClr>
                </a:solidFill>
              </a:rPr>
              <a:t>CCHBC Training Course</a:t>
            </a:r>
          </a:p>
        </p:txBody>
      </p:sp>
      <p:sp>
        <p:nvSpPr>
          <p:cNvPr id="3" name="Content Placeholder 2">
            <a:extLst>
              <a:ext uri="{FF2B5EF4-FFF2-40B4-BE49-F238E27FC236}">
                <a16:creationId xmlns:a16="http://schemas.microsoft.com/office/drawing/2014/main" id="{DFAF3C05-F98A-4FA1-D312-CDF75A513C6D}"/>
              </a:ext>
            </a:extLst>
          </p:cNvPr>
          <p:cNvSpPr>
            <a:spLocks noGrp="1"/>
          </p:cNvSpPr>
          <p:nvPr>
            <p:ph idx="1"/>
          </p:nvPr>
        </p:nvSpPr>
        <p:spPr>
          <a:xfrm>
            <a:off x="612647" y="1345881"/>
            <a:ext cx="10653579" cy="4593828"/>
          </a:xfrm>
        </p:spPr>
        <p:txBody>
          <a:bodyPr>
            <a:normAutofit/>
          </a:bodyPr>
          <a:lstStyle/>
          <a:p>
            <a:pPr marL="0" indent="0" algn="ctr">
              <a:buNone/>
            </a:pPr>
            <a:r>
              <a:rPr lang="en-US" sz="3600" dirty="0"/>
              <a:t>Please click on the link below to view, sign, and date the CCBHC Acknowledgement form </a:t>
            </a:r>
            <a:r>
              <a:rPr lang="en-US" sz="2400" i="1" dirty="0"/>
              <a:t>(once you have filled the document out, it will automatically be sent to ExpertCare):</a:t>
            </a:r>
          </a:p>
          <a:p>
            <a:pPr marL="0" indent="0" algn="ctr">
              <a:buNone/>
            </a:pPr>
            <a:endParaRPr lang="en-US" sz="3600" dirty="0"/>
          </a:p>
          <a:p>
            <a:pPr marL="0" indent="0" algn="ctr">
              <a:buNone/>
            </a:pPr>
            <a:r>
              <a:rPr lang="en-US" dirty="0">
                <a:highlight>
                  <a:srgbClr val="FFFF00"/>
                </a:highlight>
                <a:hlinkClick r:id="rId2"/>
              </a:rPr>
              <a:t>https://na2.documents.adobe.com/public/esignWidget?wid=CBFCIBAA3AAABLblqZhBD13VrMbhJPTL4IMnZc4-sXFjlvVqXyRztI8zeNdbMGrJwtk43C0PNPWvCbPTxvMc*</a:t>
            </a:r>
            <a:r>
              <a:rPr lang="en-US" dirty="0">
                <a:highlight>
                  <a:srgbClr val="FFFF00"/>
                </a:highlight>
              </a:rPr>
              <a:t> </a:t>
            </a:r>
          </a:p>
        </p:txBody>
      </p:sp>
    </p:spTree>
    <p:extLst>
      <p:ext uri="{BB962C8B-B14F-4D97-AF65-F5344CB8AC3E}">
        <p14:creationId xmlns:p14="http://schemas.microsoft.com/office/powerpoint/2010/main" val="3813824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D4A4-9EEF-314B-10AA-1A5259375636}"/>
              </a:ext>
            </a:extLst>
          </p:cNvPr>
          <p:cNvSpPr>
            <a:spLocks noGrp="1"/>
          </p:cNvSpPr>
          <p:nvPr>
            <p:ph type="title"/>
          </p:nvPr>
        </p:nvSpPr>
        <p:spPr>
          <a:xfrm>
            <a:off x="1066800" y="283464"/>
            <a:ext cx="10482072" cy="955748"/>
          </a:xfrm>
        </p:spPr>
        <p:txBody>
          <a:bodyPr>
            <a:normAutofit/>
          </a:bodyPr>
          <a:lstStyle/>
          <a:p>
            <a:r>
              <a:rPr lang="en-US" sz="3600" dirty="0">
                <a:latin typeface="Californian FB" panose="0207040306080B030204" pitchFamily="18" charset="0"/>
              </a:rPr>
              <a:t>9 Core Required Services Under the CCBHC Model</a:t>
            </a:r>
          </a:p>
        </p:txBody>
      </p:sp>
      <p:sp>
        <p:nvSpPr>
          <p:cNvPr id="3" name="Text Placeholder 2">
            <a:extLst>
              <a:ext uri="{FF2B5EF4-FFF2-40B4-BE49-F238E27FC236}">
                <a16:creationId xmlns:a16="http://schemas.microsoft.com/office/drawing/2014/main" id="{D9A0DCD5-C34B-6290-2711-725EDC2195E6}"/>
              </a:ext>
            </a:extLst>
          </p:cNvPr>
          <p:cNvSpPr>
            <a:spLocks noGrp="1"/>
          </p:cNvSpPr>
          <p:nvPr>
            <p:ph type="body" idx="1"/>
          </p:nvPr>
        </p:nvSpPr>
        <p:spPr>
          <a:xfrm>
            <a:off x="928116" y="1675711"/>
            <a:ext cx="10335768" cy="4334256"/>
          </a:xfrm>
        </p:spPr>
        <p:txBody>
          <a:bodyPr>
            <a:normAutofit/>
          </a:bodyPr>
          <a:lstStyle/>
          <a:p>
            <a:pPr>
              <a:lnSpc>
                <a:spcPct val="90000"/>
              </a:lnSpc>
              <a:spcBef>
                <a:spcPts val="2500"/>
              </a:spcBef>
            </a:pPr>
            <a:r>
              <a:rPr lang="en-US" sz="1800" b="1" dirty="0">
                <a:latin typeface="Californian FB" panose="0207040306080B030204" pitchFamily="18" charset="0"/>
              </a:rPr>
              <a:t>Comprehensive Behavioral Health Services</a:t>
            </a:r>
          </a:p>
          <a:p>
            <a:pPr marL="0" lvl="1" algn="just">
              <a:lnSpc>
                <a:spcPct val="90000"/>
              </a:lnSpc>
            </a:pPr>
            <a:r>
              <a:rPr lang="en-US" sz="1800" dirty="0">
                <a:solidFill>
                  <a:srgbClr val="002060"/>
                </a:solidFill>
                <a:latin typeface="Californian FB" panose="0207040306080B030204" pitchFamily="18" charset="0"/>
              </a:rPr>
              <a:t>CCBHC clinics provide nine essential services to support integrated behavioral health treatment and whole-person care.</a:t>
            </a:r>
          </a:p>
          <a:p>
            <a:pPr>
              <a:lnSpc>
                <a:spcPct val="90000"/>
              </a:lnSpc>
              <a:spcBef>
                <a:spcPts val="2500"/>
              </a:spcBef>
            </a:pPr>
            <a:r>
              <a:rPr lang="en-US" sz="1800" b="1" dirty="0">
                <a:latin typeface="Californian FB" panose="0207040306080B030204" pitchFamily="18" charset="0"/>
              </a:rPr>
              <a:t>Crisis &amp; Assessment Services</a:t>
            </a:r>
          </a:p>
          <a:p>
            <a:pPr marL="0" lvl="1" algn="just">
              <a:lnSpc>
                <a:spcPct val="90000"/>
              </a:lnSpc>
            </a:pPr>
            <a:r>
              <a:rPr lang="en-US" sz="1800" dirty="0">
                <a:solidFill>
                  <a:srgbClr val="002060"/>
                </a:solidFill>
                <a:latin typeface="Californian FB" panose="0207040306080B030204" pitchFamily="18" charset="0"/>
              </a:rPr>
              <a:t>Services include 24/7 crisis mental health support and thorough screening, assessment, and diagnosis for timely interventions.</a:t>
            </a:r>
          </a:p>
          <a:p>
            <a:pPr>
              <a:lnSpc>
                <a:spcPct val="90000"/>
              </a:lnSpc>
              <a:spcBef>
                <a:spcPts val="2500"/>
              </a:spcBef>
            </a:pPr>
            <a:r>
              <a:rPr lang="en-US" sz="1800" b="1" dirty="0">
                <a:latin typeface="Californian FB" panose="0207040306080B030204" pitchFamily="18" charset="0"/>
              </a:rPr>
              <a:t>Patient-Centered Planning and Treatment</a:t>
            </a:r>
          </a:p>
          <a:p>
            <a:pPr marL="0" lvl="1" algn="just">
              <a:lnSpc>
                <a:spcPct val="90000"/>
              </a:lnSpc>
            </a:pPr>
            <a:r>
              <a:rPr lang="en-US" sz="1800" dirty="0">
                <a:solidFill>
                  <a:srgbClr val="002060"/>
                </a:solidFill>
                <a:latin typeface="Californian FB" panose="0207040306080B030204" pitchFamily="18" charset="0"/>
              </a:rPr>
              <a:t>Engagement of individuals and families in goal-oriented treatment planning promotes personalized and effective care strategies.</a:t>
            </a:r>
          </a:p>
          <a:p>
            <a:pPr>
              <a:lnSpc>
                <a:spcPct val="90000"/>
              </a:lnSpc>
              <a:spcBef>
                <a:spcPts val="2500"/>
              </a:spcBef>
            </a:pPr>
            <a:r>
              <a:rPr lang="en-US" sz="1800" b="1" dirty="0">
                <a:latin typeface="Californian FB" panose="0207040306080B030204" pitchFamily="18" charset="0"/>
              </a:rPr>
              <a:t>Support and Rehabilitation Services</a:t>
            </a:r>
          </a:p>
          <a:p>
            <a:pPr marL="0" lvl="1" algn="just">
              <a:lnSpc>
                <a:spcPct val="90000"/>
              </a:lnSpc>
            </a:pPr>
            <a:r>
              <a:rPr lang="en-US" sz="1800" dirty="0">
                <a:solidFill>
                  <a:srgbClr val="002060"/>
                </a:solidFill>
                <a:latin typeface="Californian FB" panose="0207040306080B030204" pitchFamily="18" charset="0"/>
              </a:rPr>
              <a:t>Services include case management, psychiatric rehabilitation, peer support, family services, and specialized care for veterans.</a:t>
            </a:r>
          </a:p>
          <a:p>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2A2EBA21-806F-0DAE-733B-ED6A65A370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162727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0F6DC-EC60-97A2-3567-6580A58948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5CBBB9-3B94-60B2-B745-C6479F1A7C4C}"/>
              </a:ext>
            </a:extLst>
          </p:cNvPr>
          <p:cNvSpPr>
            <a:spLocks noGrp="1"/>
          </p:cNvSpPr>
          <p:nvPr>
            <p:ph type="title"/>
          </p:nvPr>
        </p:nvSpPr>
        <p:spPr>
          <a:xfrm>
            <a:off x="1066800" y="283464"/>
            <a:ext cx="10482072" cy="955748"/>
          </a:xfrm>
        </p:spPr>
        <p:txBody>
          <a:bodyPr>
            <a:normAutofit/>
          </a:bodyPr>
          <a:lstStyle/>
          <a:p>
            <a:r>
              <a:rPr lang="en-US" sz="3600" dirty="0">
                <a:latin typeface="Californian FB" panose="0207040306080B030204" pitchFamily="18" charset="0"/>
              </a:rPr>
              <a:t>Highlights of Michigan’s Demonstration Outcomes</a:t>
            </a:r>
          </a:p>
        </p:txBody>
      </p:sp>
      <p:sp>
        <p:nvSpPr>
          <p:cNvPr id="3" name="Text Placeholder 2">
            <a:extLst>
              <a:ext uri="{FF2B5EF4-FFF2-40B4-BE49-F238E27FC236}">
                <a16:creationId xmlns:a16="http://schemas.microsoft.com/office/drawing/2014/main" id="{1A91120B-D08F-2C9B-9E01-ECFC4F6A50BB}"/>
              </a:ext>
            </a:extLst>
          </p:cNvPr>
          <p:cNvSpPr>
            <a:spLocks noGrp="1"/>
          </p:cNvSpPr>
          <p:nvPr>
            <p:ph type="body" idx="1"/>
          </p:nvPr>
        </p:nvSpPr>
        <p:spPr>
          <a:xfrm>
            <a:off x="928116" y="1675711"/>
            <a:ext cx="10335768" cy="4334256"/>
          </a:xfrm>
        </p:spPr>
        <p:txBody>
          <a:bodyPr>
            <a:normAutofit fontScale="85000" lnSpcReduction="20000"/>
          </a:bodyPr>
          <a:lstStyle/>
          <a:p>
            <a:pPr>
              <a:spcBef>
                <a:spcPts val="2500"/>
              </a:spcBef>
            </a:pPr>
            <a:r>
              <a:rPr lang="en-US" sz="2100" b="1" dirty="0">
                <a:latin typeface="Californian FB" panose="0207040306080B030204" pitchFamily="18" charset="0"/>
              </a:rPr>
              <a:t>Expanded Access and Service Reach</a:t>
            </a:r>
          </a:p>
          <a:p>
            <a:pPr marL="0" lvl="1" algn="just"/>
            <a:r>
              <a:rPr lang="en-US" sz="2100" dirty="0">
                <a:solidFill>
                  <a:srgbClr val="002060"/>
                </a:solidFill>
                <a:latin typeface="Californian FB" panose="0207040306080B030204" pitchFamily="18" charset="0"/>
              </a:rPr>
              <a:t>Michigan CCBHCs increased access to behavioral health services, serving broader populations successfully.</a:t>
            </a:r>
          </a:p>
          <a:p>
            <a:pPr>
              <a:spcBef>
                <a:spcPts val="2500"/>
              </a:spcBef>
            </a:pPr>
            <a:r>
              <a:rPr lang="en-US" sz="2100" b="1" dirty="0">
                <a:latin typeface="Californian FB" panose="0207040306080B030204" pitchFamily="18" charset="0"/>
              </a:rPr>
              <a:t>Workforce Growth and Retention</a:t>
            </a:r>
          </a:p>
          <a:p>
            <a:pPr marL="0" lvl="1" algn="just"/>
            <a:r>
              <a:rPr lang="en-US" sz="2100" dirty="0">
                <a:solidFill>
                  <a:srgbClr val="002060"/>
                </a:solidFill>
                <a:latin typeface="Californian FB" panose="0207040306080B030204" pitchFamily="18" charset="0"/>
              </a:rPr>
              <a:t>Organizations improved staffing capacity and workforce retention to sustain care quality and broaden services.</a:t>
            </a:r>
          </a:p>
          <a:p>
            <a:pPr>
              <a:spcBef>
                <a:spcPts val="2500"/>
              </a:spcBef>
            </a:pPr>
            <a:r>
              <a:rPr lang="en-US" sz="2100" b="1" dirty="0">
                <a:latin typeface="Californian FB" panose="0207040306080B030204" pitchFamily="18" charset="0"/>
              </a:rPr>
              <a:t>Community Collaboration</a:t>
            </a:r>
          </a:p>
          <a:p>
            <a:pPr marL="0" lvl="1" algn="just"/>
            <a:r>
              <a:rPr lang="en-US" sz="2100" dirty="0">
                <a:solidFill>
                  <a:srgbClr val="002060"/>
                </a:solidFill>
                <a:latin typeface="Californian FB" panose="0207040306080B030204" pitchFamily="18" charset="0"/>
              </a:rPr>
              <a:t>Stronger partnerships formed among schools, courts, law enforcement, and veteran networks to support care transitions.</a:t>
            </a:r>
          </a:p>
          <a:p>
            <a:pPr>
              <a:spcBef>
                <a:spcPts val="2500"/>
              </a:spcBef>
            </a:pPr>
            <a:r>
              <a:rPr lang="en-US" sz="2100" b="1" dirty="0">
                <a:latin typeface="Californian FB" panose="0207040306080B030204" pitchFamily="18" charset="0"/>
              </a:rPr>
              <a:t>Data-driven Improvements</a:t>
            </a:r>
          </a:p>
          <a:p>
            <a:pPr marL="0" lvl="1" algn="just"/>
            <a:r>
              <a:rPr lang="en-US" sz="2100" dirty="0">
                <a:solidFill>
                  <a:srgbClr val="002060"/>
                </a:solidFill>
                <a:latin typeface="Californian FB" panose="0207040306080B030204" pitchFamily="18" charset="0"/>
              </a:rPr>
              <a:t>Enhanced data collection and analytics enabled informed clinical decisions and targeted quality improvements.</a:t>
            </a:r>
          </a:p>
          <a:p>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2B77BE30-3C13-60BD-D83C-DA7D7F3DD9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71775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6D9CA-BCEB-0E45-A34F-4FA9916A2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8D052-C2C4-BC27-C25B-27FA9104A844}"/>
              </a:ext>
            </a:extLst>
          </p:cNvPr>
          <p:cNvSpPr>
            <a:spLocks noGrp="1"/>
          </p:cNvSpPr>
          <p:nvPr>
            <p:ph type="title"/>
          </p:nvPr>
        </p:nvSpPr>
        <p:spPr>
          <a:xfrm>
            <a:off x="1066800" y="283464"/>
            <a:ext cx="9915625" cy="1131450"/>
          </a:xfrm>
        </p:spPr>
        <p:txBody>
          <a:bodyPr>
            <a:noAutofit/>
          </a:bodyPr>
          <a:lstStyle/>
          <a:p>
            <a:r>
              <a:rPr lang="en-US" sz="3600" dirty="0">
                <a:latin typeface="Californian FB" panose="0207040306080B030204" pitchFamily="18" charset="0"/>
              </a:rPr>
              <a:t>Staff Expectations &amp; Responsibilities Under the CCBHC Model</a:t>
            </a:r>
          </a:p>
        </p:txBody>
      </p:sp>
      <p:sp>
        <p:nvSpPr>
          <p:cNvPr id="3" name="Text Placeholder 2">
            <a:extLst>
              <a:ext uri="{FF2B5EF4-FFF2-40B4-BE49-F238E27FC236}">
                <a16:creationId xmlns:a16="http://schemas.microsoft.com/office/drawing/2014/main" id="{E61FCDBD-1CA4-FA67-11BA-584BA25875BD}"/>
              </a:ext>
            </a:extLst>
          </p:cNvPr>
          <p:cNvSpPr>
            <a:spLocks noGrp="1"/>
          </p:cNvSpPr>
          <p:nvPr>
            <p:ph type="body" idx="1"/>
          </p:nvPr>
        </p:nvSpPr>
        <p:spPr>
          <a:xfrm>
            <a:off x="1348258" y="1675711"/>
            <a:ext cx="9817047" cy="4334256"/>
          </a:xfrm>
        </p:spPr>
        <p:txBody>
          <a:bodyPr>
            <a:normAutofit/>
          </a:bodyPr>
          <a:lstStyle/>
          <a:p>
            <a:pPr>
              <a:lnSpc>
                <a:spcPct val="110000"/>
              </a:lnSpc>
              <a:spcBef>
                <a:spcPts val="2500"/>
              </a:spcBef>
            </a:pPr>
            <a:r>
              <a:rPr lang="en-US" sz="1800" b="1" dirty="0">
                <a:latin typeface="Californian FB" panose="0207040306080B030204" pitchFamily="18" charset="0"/>
              </a:rPr>
              <a:t>Timely Intake and Assessment</a:t>
            </a:r>
          </a:p>
          <a:p>
            <a:pPr marL="0" lvl="1" algn="just">
              <a:lnSpc>
                <a:spcPct val="110000"/>
              </a:lnSpc>
            </a:pPr>
            <a:r>
              <a:rPr lang="en-US" sz="1800" dirty="0">
                <a:solidFill>
                  <a:srgbClr val="002060"/>
                </a:solidFill>
                <a:latin typeface="Californian FB" panose="0207040306080B030204" pitchFamily="18" charset="0"/>
              </a:rPr>
              <a:t>Staff ensure prompt screening and connection to services through timely intake and assessment processes.</a:t>
            </a:r>
          </a:p>
          <a:p>
            <a:pPr>
              <a:lnSpc>
                <a:spcPct val="110000"/>
              </a:lnSpc>
              <a:spcBef>
                <a:spcPts val="2500"/>
              </a:spcBef>
            </a:pPr>
            <a:r>
              <a:rPr lang="en-US" sz="1800" b="1" dirty="0">
                <a:latin typeface="Californian FB" panose="0207040306080B030204" pitchFamily="18" charset="0"/>
              </a:rPr>
              <a:t>Effective Care Coordination</a:t>
            </a:r>
          </a:p>
          <a:p>
            <a:pPr marL="0" lvl="1" algn="just">
              <a:lnSpc>
                <a:spcPct val="110000"/>
              </a:lnSpc>
            </a:pPr>
            <a:r>
              <a:rPr lang="en-US" sz="1800" dirty="0">
                <a:solidFill>
                  <a:srgbClr val="002060"/>
                </a:solidFill>
                <a:latin typeface="Californian FB" panose="0207040306080B030204" pitchFamily="18" charset="0"/>
              </a:rPr>
              <a:t>Personnel collaborate across service lines and communicate with partners to maintain coordinated care.</a:t>
            </a:r>
          </a:p>
          <a:p>
            <a:pPr>
              <a:lnSpc>
                <a:spcPct val="110000"/>
              </a:lnSpc>
              <a:spcBef>
                <a:spcPts val="2500"/>
              </a:spcBef>
            </a:pPr>
            <a:r>
              <a:rPr lang="en-US" sz="1800" b="1" dirty="0">
                <a:latin typeface="Californian FB" panose="0207040306080B030204" pitchFamily="18" charset="0"/>
              </a:rPr>
              <a:t>Person-Centered Treatment Planning</a:t>
            </a:r>
          </a:p>
          <a:p>
            <a:pPr marL="0" lvl="1" algn="just">
              <a:lnSpc>
                <a:spcPct val="110000"/>
              </a:lnSpc>
            </a:pPr>
            <a:r>
              <a:rPr lang="en-US" sz="1800" dirty="0">
                <a:solidFill>
                  <a:srgbClr val="002060"/>
                </a:solidFill>
                <a:latin typeface="Californian FB" panose="0207040306080B030204" pitchFamily="18" charset="0"/>
              </a:rPr>
              <a:t>Staff engage individuals and families in setting goals and navigating care options.</a:t>
            </a:r>
          </a:p>
          <a:p>
            <a:pPr>
              <a:lnSpc>
                <a:spcPct val="110000"/>
              </a:lnSpc>
              <a:spcBef>
                <a:spcPts val="2500"/>
              </a:spcBef>
            </a:pPr>
            <a:r>
              <a:rPr lang="en-US" sz="1800" b="1" dirty="0">
                <a:latin typeface="Californian FB" panose="0207040306080B030204" pitchFamily="18" charset="0"/>
              </a:rPr>
              <a:t>Compliance and Quality Improvement</a:t>
            </a:r>
          </a:p>
          <a:p>
            <a:pPr marL="0" lvl="1" algn="just">
              <a:lnSpc>
                <a:spcPct val="110000"/>
              </a:lnSpc>
            </a:pPr>
            <a:r>
              <a:rPr lang="en-US" sz="1800" dirty="0">
                <a:solidFill>
                  <a:srgbClr val="002060"/>
                </a:solidFill>
                <a:latin typeface="Californian FB" panose="0207040306080B030204" pitchFamily="18" charset="0"/>
              </a:rPr>
              <a:t>Maintaining accurate documentation and meeting regulatory requirements sustains program funding and quality.</a:t>
            </a:r>
          </a:p>
        </p:txBody>
      </p:sp>
      <p:pic>
        <p:nvPicPr>
          <p:cNvPr id="4" name="Picture 3">
            <a:extLst>
              <a:ext uri="{FF2B5EF4-FFF2-40B4-BE49-F238E27FC236}">
                <a16:creationId xmlns:a16="http://schemas.microsoft.com/office/drawing/2014/main" id="{FE037069-2FB9-6DE7-D561-2ECA24ABC8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1019451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y oil paint art">
            <a:extLst>
              <a:ext uri="{FF2B5EF4-FFF2-40B4-BE49-F238E27FC236}">
                <a16:creationId xmlns:a16="http://schemas.microsoft.com/office/drawing/2014/main" id="{F277CC7E-E899-3C1B-9F45-A3A61E9171A3}"/>
              </a:ext>
            </a:extLst>
          </p:cNvPr>
          <p:cNvPicPr>
            <a:picLocks noChangeAspect="1"/>
          </p:cNvPicPr>
          <p:nvPr/>
        </p:nvPicPr>
        <p:blipFill>
          <a:blip r:embed="rId2"/>
          <a:srcRect t="15257" b="474"/>
          <a:stretch>
            <a:fillRect/>
          </a:stretch>
        </p:blipFill>
        <p:spPr>
          <a:xfrm>
            <a:off x="21" y="0"/>
            <a:ext cx="12191979" cy="6857989"/>
          </a:xfrm>
          <a:prstGeom prst="rect">
            <a:avLst/>
          </a:prstGeom>
        </p:spPr>
      </p:pic>
      <p:sp>
        <p:nvSpPr>
          <p:cNvPr id="2" name="Title 1">
            <a:extLst>
              <a:ext uri="{FF2B5EF4-FFF2-40B4-BE49-F238E27FC236}">
                <a16:creationId xmlns:a16="http://schemas.microsoft.com/office/drawing/2014/main" id="{F88D42F5-7904-FD3C-FDFE-AD6CD0F1636E}"/>
              </a:ext>
            </a:extLst>
          </p:cNvPr>
          <p:cNvSpPr>
            <a:spLocks noGrp="1"/>
          </p:cNvSpPr>
          <p:nvPr>
            <p:ph type="ctrTitle"/>
          </p:nvPr>
        </p:nvSpPr>
        <p:spPr>
          <a:xfrm>
            <a:off x="5545366" y="1374546"/>
            <a:ext cx="5690685" cy="1087916"/>
          </a:xfrm>
        </p:spPr>
        <p:txBody>
          <a:bodyPr>
            <a:noAutofit/>
          </a:bodyPr>
          <a:lstStyle/>
          <a:p>
            <a:r>
              <a:rPr lang="en-US" sz="5400" dirty="0">
                <a:latin typeface="Centaur" panose="02030504050205020304" pitchFamily="18" charset="0"/>
                <a:cs typeface="Centaur Now Caption" panose="020F0502020204030204" pitchFamily="2" charset="0"/>
              </a:rPr>
              <a:t>Conflict of Interest </a:t>
            </a:r>
          </a:p>
        </p:txBody>
      </p:sp>
      <p:pic>
        <p:nvPicPr>
          <p:cNvPr id="5" name="Picture 4">
            <a:extLst>
              <a:ext uri="{FF2B5EF4-FFF2-40B4-BE49-F238E27FC236}">
                <a16:creationId xmlns:a16="http://schemas.microsoft.com/office/drawing/2014/main" id="{BB9AC458-FAA2-7E5C-C2EE-3615FBB4F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9158" y="343417"/>
            <a:ext cx="2280511" cy="687713"/>
          </a:xfrm>
          <a:prstGeom prst="rect">
            <a:avLst/>
          </a:prstGeom>
          <a:noFill/>
          <a:ln>
            <a:noFill/>
          </a:ln>
        </p:spPr>
      </p:pic>
    </p:spTree>
    <p:extLst>
      <p:ext uri="{BB962C8B-B14F-4D97-AF65-F5344CB8AC3E}">
        <p14:creationId xmlns:p14="http://schemas.microsoft.com/office/powerpoint/2010/main" val="27141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ectangle 12">
            <a:extLst>
              <a:ext uri="{FF2B5EF4-FFF2-40B4-BE49-F238E27FC236}">
                <a16:creationId xmlns:a16="http://schemas.microsoft.com/office/drawing/2014/main" id="{C4F049F8-87E1-403E-2A50-2F4544BF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5287D8E-0F07-F16F-E65A-FEECE9422CAB}"/>
              </a:ext>
            </a:extLst>
          </p:cNvPr>
          <p:cNvPicPr>
            <a:picLocks noChangeAspect="1"/>
          </p:cNvPicPr>
          <p:nvPr/>
        </p:nvPicPr>
        <p:blipFill>
          <a:blip r:embed="rId3">
            <a:extLst>
              <a:ext uri="{28A0092B-C50C-407E-A947-70E740481C1C}">
                <a14:useLocalDpi xmlns:a14="http://schemas.microsoft.com/office/drawing/2010/main" val="0"/>
              </a:ext>
            </a:extLst>
          </a:blip>
          <a:srcRect r="3112" b="1"/>
          <a:stretch>
            <a:fillRect/>
          </a:stretch>
        </p:blipFill>
        <p:spPr>
          <a:xfrm>
            <a:off x="26774" y="97331"/>
            <a:ext cx="12191979" cy="6857989"/>
          </a:xfrm>
          <a:prstGeom prst="rect">
            <a:avLst/>
          </a:prstGeom>
        </p:spPr>
      </p:pic>
      <p:sp>
        <p:nvSpPr>
          <p:cNvPr id="15" name="Freeform: Shape 14">
            <a:extLst>
              <a:ext uri="{FF2B5EF4-FFF2-40B4-BE49-F238E27FC236}">
                <a16:creationId xmlns:a16="http://schemas.microsoft.com/office/drawing/2014/main" id="{DD29B6E1-6E86-A1A0-2491-E5B84B3AA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H="1">
            <a:off x="1035555" y="1445436"/>
            <a:ext cx="11191887" cy="5509960"/>
          </a:xfrm>
          <a:custGeom>
            <a:avLst/>
            <a:gdLst>
              <a:gd name="connsiteX0" fmla="*/ 75794 w 11191887"/>
              <a:gd name="connsiteY0" fmla="*/ 5509960 h 5509960"/>
              <a:gd name="connsiteX1" fmla="*/ 11191887 w 11191887"/>
              <a:gd name="connsiteY1" fmla="*/ 5315928 h 5509960"/>
              <a:gd name="connsiteX2" fmla="*/ 5163097 w 11191887"/>
              <a:gd name="connsiteY2" fmla="*/ 753031 h 5509960"/>
              <a:gd name="connsiteX3" fmla="*/ 5078820 w 11191887"/>
              <a:gd name="connsiteY3" fmla="*/ 692507 h 5509960"/>
              <a:gd name="connsiteX4" fmla="*/ 2926071 w 11191887"/>
              <a:gd name="connsiteY4" fmla="*/ 1150 h 5509960"/>
              <a:gd name="connsiteX5" fmla="*/ 2692814 w 11191887"/>
              <a:gd name="connsiteY5" fmla="*/ 2336 h 5509960"/>
              <a:gd name="connsiteX6" fmla="*/ 95718 w 11191887"/>
              <a:gd name="connsiteY6" fmla="*/ 1073885 h 5509960"/>
              <a:gd name="connsiteX7" fmla="*/ 0 w 11191887"/>
              <a:gd name="connsiteY7" fmla="*/ 1167726 h 550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1887" h="5509960">
                <a:moveTo>
                  <a:pt x="75794" y="5509960"/>
                </a:moveTo>
                <a:lnTo>
                  <a:pt x="11191887" y="5315928"/>
                </a:lnTo>
                <a:lnTo>
                  <a:pt x="5163097" y="753031"/>
                </a:lnTo>
                <a:lnTo>
                  <a:pt x="5078820" y="692507"/>
                </a:lnTo>
                <a:cubicBezTo>
                  <a:pt x="4421358" y="245206"/>
                  <a:pt x="3672983" y="19009"/>
                  <a:pt x="2926071" y="1150"/>
                </a:cubicBezTo>
                <a:cubicBezTo>
                  <a:pt x="2848268" y="-711"/>
                  <a:pt x="2770480" y="-310"/>
                  <a:pt x="2692814" y="2336"/>
                </a:cubicBezTo>
                <a:cubicBezTo>
                  <a:pt x="1746244" y="34591"/>
                  <a:pt x="817542" y="400481"/>
                  <a:pt x="95718" y="1073885"/>
                </a:cubicBezTo>
                <a:lnTo>
                  <a:pt x="0" y="1167726"/>
                </a:lnTo>
                <a:close/>
              </a:path>
            </a:pathLst>
          </a:custGeom>
          <a:gradFill>
            <a:gsLst>
              <a:gs pos="23000">
                <a:schemeClr val="bg2">
                  <a:alpha val="40000"/>
                </a:schemeClr>
              </a:gs>
              <a:gs pos="100000">
                <a:schemeClr val="accent1">
                  <a:lumMod val="60000"/>
                  <a:lumOff val="40000"/>
                  <a:alpha val="75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08EBFE-035C-399E-C15D-636E5ED0F9AD}"/>
              </a:ext>
            </a:extLst>
          </p:cNvPr>
          <p:cNvSpPr>
            <a:spLocks noGrp="1"/>
          </p:cNvSpPr>
          <p:nvPr>
            <p:ph type="ctrTitle"/>
          </p:nvPr>
        </p:nvSpPr>
        <p:spPr>
          <a:xfrm>
            <a:off x="5554554" y="2999465"/>
            <a:ext cx="5757182" cy="2215534"/>
          </a:xfrm>
        </p:spPr>
        <p:txBody>
          <a:bodyPr vert="horz" lIns="91440" tIns="45720" rIns="91440" bIns="45720" rtlCol="0" anchor="b">
            <a:normAutofit/>
          </a:bodyPr>
          <a:lstStyle/>
          <a:p>
            <a:pPr algn="r"/>
            <a:r>
              <a:rPr lang="en-US" sz="3700" dirty="0"/>
              <a:t>CCBHC Demonstration Project in Michigan – Staff Orientation</a:t>
            </a:r>
          </a:p>
        </p:txBody>
      </p:sp>
      <p:sp>
        <p:nvSpPr>
          <p:cNvPr id="3" name="Subtitle 2">
            <a:extLst>
              <a:ext uri="{FF2B5EF4-FFF2-40B4-BE49-F238E27FC236}">
                <a16:creationId xmlns:a16="http://schemas.microsoft.com/office/drawing/2014/main" id="{3212B332-B8D5-881E-9A4E-C644C31FDEC1}"/>
              </a:ext>
            </a:extLst>
          </p:cNvPr>
          <p:cNvSpPr>
            <a:spLocks noGrp="1"/>
          </p:cNvSpPr>
          <p:nvPr>
            <p:ph type="subTitle" idx="1"/>
          </p:nvPr>
        </p:nvSpPr>
        <p:spPr>
          <a:xfrm>
            <a:off x="5829817" y="5368067"/>
            <a:ext cx="5481920" cy="950380"/>
          </a:xfrm>
        </p:spPr>
        <p:txBody>
          <a:bodyPr vert="horz" lIns="91440" tIns="45720" rIns="91440" bIns="45720" rtlCol="0">
            <a:normAutofit/>
          </a:bodyPr>
          <a:lstStyle/>
          <a:p>
            <a:pPr algn="r">
              <a:lnSpc>
                <a:spcPct val="110000"/>
              </a:lnSpc>
            </a:pPr>
            <a:r>
              <a:rPr lang="en-US" sz="1700" dirty="0"/>
              <a:t>Preparing staff for effective community behavioral health care</a:t>
            </a:r>
          </a:p>
        </p:txBody>
      </p:sp>
    </p:spTree>
    <p:extLst>
      <p:ext uri="{BB962C8B-B14F-4D97-AF65-F5344CB8AC3E}">
        <p14:creationId xmlns:p14="http://schemas.microsoft.com/office/powerpoint/2010/main" val="21881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DB88-67C8-13C4-1FB3-F6A76A2DA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492916-6572-D983-0AE5-B2A4E128B807}"/>
              </a:ext>
            </a:extLst>
          </p:cNvPr>
          <p:cNvSpPr>
            <a:spLocks noGrp="1"/>
          </p:cNvSpPr>
          <p:nvPr>
            <p:ph type="title"/>
          </p:nvPr>
        </p:nvSpPr>
        <p:spPr>
          <a:xfrm>
            <a:off x="1719072" y="254048"/>
            <a:ext cx="9076829" cy="1149426"/>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What is a Conflict of Interest?</a:t>
            </a:r>
          </a:p>
        </p:txBody>
      </p:sp>
      <p:sp>
        <p:nvSpPr>
          <p:cNvPr id="4" name="TextBox 3">
            <a:extLst>
              <a:ext uri="{FF2B5EF4-FFF2-40B4-BE49-F238E27FC236}">
                <a16:creationId xmlns:a16="http://schemas.microsoft.com/office/drawing/2014/main" id="{08E2F892-20A1-668C-4224-D5481B00B618}"/>
              </a:ext>
            </a:extLst>
          </p:cNvPr>
          <p:cNvSpPr txBox="1"/>
          <p:nvPr/>
        </p:nvSpPr>
        <p:spPr>
          <a:xfrm>
            <a:off x="1626668" y="1686068"/>
            <a:ext cx="9596389"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rPr>
              <a:t>A Conflict of Interest (COI) occurs when:</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rPr>
              <a:t>Personal, financial, or professional interests could compromise or appear to compromise clinical decision making.</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rPr>
              <a:t>External relationships may influence objectivity, judgment, or 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aur" panose="02030504050205020304" pitchFamily="18" charset="0"/>
                <a:ea typeface="+mn-ea"/>
                <a:cs typeface="+mn-cs"/>
              </a:rPr>
              <a:t>Conflict of Interest can be actual, potential or perceived.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Neue Haas Grotesk Text Pro"/>
              <a:ea typeface="+mn-ea"/>
              <a:cs typeface="+mn-cs"/>
            </a:endParaRPr>
          </a:p>
        </p:txBody>
      </p:sp>
      <p:pic>
        <p:nvPicPr>
          <p:cNvPr id="5" name="Picture 4">
            <a:extLst>
              <a:ext uri="{FF2B5EF4-FFF2-40B4-BE49-F238E27FC236}">
                <a16:creationId xmlns:a16="http://schemas.microsoft.com/office/drawing/2014/main" id="{44E80B85-15A9-2E16-0ECE-9829248442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Tree>
    <p:extLst>
      <p:ext uri="{BB962C8B-B14F-4D97-AF65-F5344CB8AC3E}">
        <p14:creationId xmlns:p14="http://schemas.microsoft.com/office/powerpoint/2010/main" val="279056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12B0B6-EDD6-77B7-A21F-FD535ED0E180}"/>
              </a:ext>
            </a:extLst>
          </p:cNvPr>
          <p:cNvSpPr>
            <a:spLocks noGrp="1"/>
          </p:cNvSpPr>
          <p:nvPr>
            <p:ph type="title"/>
          </p:nvPr>
        </p:nvSpPr>
        <p:spPr>
          <a:xfrm>
            <a:off x="1011134" y="726948"/>
            <a:ext cx="10863072" cy="886968"/>
          </a:xfrm>
        </p:spPr>
        <p:txBody>
          <a:bodyPr>
            <a:normAutofit/>
          </a:bodyPr>
          <a:lstStyle/>
          <a:p>
            <a:r>
              <a:rPr lang="en-US" dirty="0">
                <a:latin typeface="Centaur" panose="02030504050205020304" pitchFamily="18" charset="0"/>
              </a:rPr>
              <a:t>Why Conflict of Interest Matters in Healthcare</a:t>
            </a:r>
          </a:p>
        </p:txBody>
      </p:sp>
      <p:sp>
        <p:nvSpPr>
          <p:cNvPr id="5" name="Text Placeholder 2">
            <a:extLst>
              <a:ext uri="{FF2B5EF4-FFF2-40B4-BE49-F238E27FC236}">
                <a16:creationId xmlns:a16="http://schemas.microsoft.com/office/drawing/2014/main" id="{D9A0DCD5-C34B-6290-2711-725EDC2195E6}"/>
              </a:ext>
            </a:extLst>
          </p:cNvPr>
          <p:cNvSpPr>
            <a:spLocks noGrp="1"/>
          </p:cNvSpPr>
          <p:nvPr>
            <p:ph type="body" idx="1"/>
          </p:nvPr>
        </p:nvSpPr>
        <p:spPr>
          <a:xfrm>
            <a:off x="2144268" y="2239323"/>
            <a:ext cx="8197596" cy="3448245"/>
          </a:xfrm>
        </p:spPr>
        <p:txBody>
          <a:bodyPr>
            <a:normAutofit/>
          </a:bodyPr>
          <a:lstStyle/>
          <a:p>
            <a:pPr marL="457200" lvl="0" indent="-457200">
              <a:buFont typeface="Wingdings" panose="05000000000000000000" pitchFamily="2" charset="2"/>
              <a:buChar char="v"/>
            </a:pPr>
            <a:r>
              <a:rPr lang="en-US" sz="3000" dirty="0">
                <a:latin typeface="Centaur" panose="02030504050205020304" pitchFamily="18" charset="0"/>
              </a:rPr>
              <a:t>Protects patient safety &amp; trust</a:t>
            </a:r>
          </a:p>
          <a:p>
            <a:pPr marL="457200" lvl="0" indent="-457200">
              <a:buFont typeface="Wingdings" panose="05000000000000000000" pitchFamily="2" charset="2"/>
              <a:buChar char="v"/>
            </a:pPr>
            <a:r>
              <a:rPr lang="en-US" sz="3000" dirty="0">
                <a:latin typeface="Centaur" panose="02030504050205020304" pitchFamily="18" charset="0"/>
              </a:rPr>
              <a:t>Ensures unbiased clinical decision-making</a:t>
            </a:r>
          </a:p>
          <a:p>
            <a:pPr marL="457200" lvl="0" indent="-457200">
              <a:buFont typeface="Wingdings" panose="05000000000000000000" pitchFamily="2" charset="2"/>
              <a:buChar char="v"/>
            </a:pPr>
            <a:r>
              <a:rPr lang="en-US" sz="3000" dirty="0">
                <a:latin typeface="Centaur" panose="02030504050205020304" pitchFamily="18" charset="0"/>
              </a:rPr>
              <a:t>Reduces legal, regulatory &amp; accreditation risks</a:t>
            </a:r>
          </a:p>
          <a:p>
            <a:pPr marL="457200" lvl="0" indent="-457200">
              <a:buFont typeface="Wingdings" panose="05000000000000000000" pitchFamily="2" charset="2"/>
              <a:buChar char="v"/>
            </a:pPr>
            <a:r>
              <a:rPr lang="en-US" sz="3000" dirty="0">
                <a:latin typeface="Centaur" panose="02030504050205020304" pitchFamily="18" charset="0"/>
              </a:rPr>
              <a:t>Maintains public confidence in the organization</a:t>
            </a:r>
          </a:p>
          <a:p>
            <a:pPr marL="457200" lvl="0" indent="-457200">
              <a:buFont typeface="Wingdings" panose="05000000000000000000" pitchFamily="2" charset="2"/>
              <a:buChar char="v"/>
            </a:pPr>
            <a:r>
              <a:rPr lang="en-US" sz="3000" dirty="0">
                <a:latin typeface="Centaur" panose="02030504050205020304" pitchFamily="18" charset="0"/>
              </a:rPr>
              <a:t>Reinforces ethical, transparent practice</a:t>
            </a:r>
          </a:p>
          <a:p>
            <a:pPr marL="342900" indent="-342900">
              <a:buFont typeface="Arial" panose="020B0604020202020204" pitchFamily="34" charset="0"/>
              <a:buChar char="•"/>
            </a:pPr>
            <a:endParaRPr lang="en-US" sz="2800" dirty="0">
              <a:latin typeface="Californian FB" panose="0207040306080B030204" pitchFamily="18" charset="0"/>
            </a:endParaRPr>
          </a:p>
        </p:txBody>
      </p:sp>
      <p:pic>
        <p:nvPicPr>
          <p:cNvPr id="6" name="Picture 5">
            <a:extLst>
              <a:ext uri="{FF2B5EF4-FFF2-40B4-BE49-F238E27FC236}">
                <a16:creationId xmlns:a16="http://schemas.microsoft.com/office/drawing/2014/main" id="{35BA7566-D17D-CC9C-4450-901B09D8A4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93695" y="5687568"/>
            <a:ext cx="2280511" cy="687713"/>
          </a:xfrm>
          <a:prstGeom prst="rect">
            <a:avLst/>
          </a:prstGeom>
          <a:noFill/>
          <a:ln>
            <a:noFill/>
          </a:ln>
        </p:spPr>
      </p:pic>
    </p:spTree>
    <p:extLst>
      <p:ext uri="{BB962C8B-B14F-4D97-AF65-F5344CB8AC3E}">
        <p14:creationId xmlns:p14="http://schemas.microsoft.com/office/powerpoint/2010/main" val="1871454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C0D92-2C83-0589-EF80-DEC811446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6060E-4A9C-3558-14CB-244378646344}"/>
              </a:ext>
            </a:extLst>
          </p:cNvPr>
          <p:cNvSpPr txBox="1">
            <a:spLocks/>
          </p:cNvSpPr>
          <p:nvPr/>
        </p:nvSpPr>
        <p:spPr>
          <a:xfrm>
            <a:off x="2816353" y="588522"/>
            <a:ext cx="6559294" cy="64744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4400" dirty="0">
                <a:latin typeface="Centaur" panose="02030504050205020304" pitchFamily="18" charset="0"/>
              </a:rPr>
              <a:t>Types of Conflicts of Interest</a:t>
            </a:r>
          </a:p>
        </p:txBody>
      </p:sp>
      <p:sp>
        <p:nvSpPr>
          <p:cNvPr id="3" name="Subtitle 2">
            <a:extLst>
              <a:ext uri="{FF2B5EF4-FFF2-40B4-BE49-F238E27FC236}">
                <a16:creationId xmlns:a16="http://schemas.microsoft.com/office/drawing/2014/main" id="{47E04684-D7F9-B31B-89D3-143D24869FD9}"/>
              </a:ext>
            </a:extLst>
          </p:cNvPr>
          <p:cNvSpPr txBox="1">
            <a:spLocks/>
          </p:cNvSpPr>
          <p:nvPr/>
        </p:nvSpPr>
        <p:spPr>
          <a:xfrm>
            <a:off x="786384" y="1316438"/>
            <a:ext cx="2935224" cy="402365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Neue Haas Grotesk Text Pro" panose="020B05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20000"/>
              </a:lnSpc>
              <a:spcBef>
                <a:spcPts val="500"/>
              </a:spcBef>
              <a:buFont typeface="Neue Haas Grotesk Text Pro" panose="020B05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b="1" dirty="0">
                <a:latin typeface="Centaur" panose="02030504050205020304" pitchFamily="18" charset="0"/>
              </a:rPr>
              <a:t>Financial Interests</a:t>
            </a:r>
          </a:p>
          <a:p>
            <a:pPr marL="342900" indent="-342900">
              <a:buFont typeface="Arial" panose="020B0604020202020204" pitchFamily="34" charset="0"/>
              <a:buChar char="•"/>
            </a:pPr>
            <a:r>
              <a:rPr lang="en-US" dirty="0">
                <a:latin typeface="Centaur" panose="02030504050205020304" pitchFamily="18" charset="0"/>
              </a:rPr>
              <a:t>Payments from pharmaceutical / vendors</a:t>
            </a:r>
          </a:p>
          <a:p>
            <a:pPr marL="342900" indent="-342900">
              <a:buFont typeface="Arial" panose="020B0604020202020204" pitchFamily="34" charset="0"/>
              <a:buChar char="•"/>
            </a:pPr>
            <a:r>
              <a:rPr lang="en-US" dirty="0">
                <a:latin typeface="Centaur" panose="02030504050205020304" pitchFamily="18" charset="0"/>
              </a:rPr>
              <a:t>Consulting fees</a:t>
            </a:r>
          </a:p>
          <a:p>
            <a:pPr marL="342900" indent="-342900">
              <a:buFont typeface="Arial" panose="020B0604020202020204" pitchFamily="34" charset="0"/>
              <a:buChar char="•"/>
            </a:pPr>
            <a:r>
              <a:rPr lang="en-US" dirty="0">
                <a:latin typeface="Centaur" panose="02030504050205020304" pitchFamily="18" charset="0"/>
              </a:rPr>
              <a:t>Speaking engagements</a:t>
            </a:r>
          </a:p>
          <a:p>
            <a:pPr marL="342900" indent="-342900">
              <a:buFont typeface="Arial" panose="020B0604020202020204" pitchFamily="34" charset="0"/>
              <a:buChar char="•"/>
            </a:pPr>
            <a:r>
              <a:rPr lang="en-US" dirty="0">
                <a:latin typeface="Centaur" panose="02030504050205020304" pitchFamily="18" charset="0"/>
              </a:rPr>
              <a:t>Stock ownership or investment ties</a:t>
            </a:r>
          </a:p>
          <a:p>
            <a:endParaRPr lang="en-US" dirty="0">
              <a:latin typeface="Californian FB" panose="0207040306080B030204" pitchFamily="18" charset="0"/>
            </a:endParaRPr>
          </a:p>
        </p:txBody>
      </p:sp>
      <p:sp>
        <p:nvSpPr>
          <p:cNvPr id="4" name="Subtitle 2">
            <a:extLst>
              <a:ext uri="{FF2B5EF4-FFF2-40B4-BE49-F238E27FC236}">
                <a16:creationId xmlns:a16="http://schemas.microsoft.com/office/drawing/2014/main" id="{57E512A3-6CE0-5E53-10C2-3FA156275BFC}"/>
              </a:ext>
            </a:extLst>
          </p:cNvPr>
          <p:cNvSpPr txBox="1">
            <a:spLocks/>
          </p:cNvSpPr>
          <p:nvPr/>
        </p:nvSpPr>
        <p:spPr>
          <a:xfrm>
            <a:off x="4259580" y="1316438"/>
            <a:ext cx="3304032" cy="402365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Neue Haas Grotesk Tex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Neue Haas Grotesk Tex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Centaur" panose="02030504050205020304" pitchFamily="18" charset="0"/>
              </a:rPr>
              <a:t>Professional or Personal Interests</a:t>
            </a:r>
          </a:p>
          <a:p>
            <a:pPr marL="342900" indent="-342900">
              <a:buFont typeface="Arial" panose="020B0604020202020204" pitchFamily="34" charset="0"/>
              <a:buChar char="•"/>
            </a:pPr>
            <a:r>
              <a:rPr lang="en-US" dirty="0">
                <a:latin typeface="Centaur" panose="02030504050205020304" pitchFamily="18" charset="0"/>
              </a:rPr>
              <a:t>Dual roles with outside agencies</a:t>
            </a:r>
          </a:p>
          <a:p>
            <a:pPr marL="342900" indent="-342900">
              <a:buFont typeface="Arial" panose="020B0604020202020204" pitchFamily="34" charset="0"/>
              <a:buChar char="•"/>
            </a:pPr>
            <a:r>
              <a:rPr lang="en-US" dirty="0">
                <a:latin typeface="Centaur" panose="02030504050205020304" pitchFamily="18" charset="0"/>
              </a:rPr>
              <a:t>Referring patients to businesses where the provider has a stake</a:t>
            </a:r>
          </a:p>
          <a:p>
            <a:pPr marL="342900" indent="-342900">
              <a:buFont typeface="Arial" panose="020B0604020202020204" pitchFamily="34" charset="0"/>
              <a:buChar char="•"/>
            </a:pPr>
            <a:r>
              <a:rPr lang="en-US" dirty="0">
                <a:latin typeface="Centaur" panose="02030504050205020304" pitchFamily="18" charset="0"/>
              </a:rPr>
              <a:t>Family relationships influencing decisions</a:t>
            </a:r>
          </a:p>
          <a:p>
            <a:endParaRPr lang="en-US" dirty="0">
              <a:latin typeface="Californian FB" panose="0207040306080B030204" pitchFamily="18" charset="0"/>
            </a:endParaRPr>
          </a:p>
        </p:txBody>
      </p:sp>
      <p:sp>
        <p:nvSpPr>
          <p:cNvPr id="5" name="Subtitle 2">
            <a:extLst>
              <a:ext uri="{FF2B5EF4-FFF2-40B4-BE49-F238E27FC236}">
                <a16:creationId xmlns:a16="http://schemas.microsoft.com/office/drawing/2014/main" id="{B8DF1B31-56DD-8B07-C6F4-F6F977DE9274}"/>
              </a:ext>
            </a:extLst>
          </p:cNvPr>
          <p:cNvSpPr txBox="1">
            <a:spLocks/>
          </p:cNvSpPr>
          <p:nvPr/>
        </p:nvSpPr>
        <p:spPr>
          <a:xfrm>
            <a:off x="8101584" y="1316438"/>
            <a:ext cx="3304032" cy="4023658"/>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Neue Haas Grotesk Text Pro" panose="020B05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Neue Haas Grotesk Text Pro" panose="020B05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latin typeface="Centaur" panose="02030504050205020304" pitchFamily="18" charset="0"/>
              </a:rPr>
              <a:t>Organizational Interests</a:t>
            </a:r>
          </a:p>
          <a:p>
            <a:pPr marL="342900" indent="-342900">
              <a:buFont typeface="Arial" panose="020B0604020202020204" pitchFamily="34" charset="0"/>
              <a:buChar char="•"/>
            </a:pPr>
            <a:r>
              <a:rPr lang="en-US" dirty="0">
                <a:latin typeface="Centaur" panose="02030504050205020304" pitchFamily="18" charset="0"/>
              </a:rPr>
              <a:t>Vendor selection influenced by relationships</a:t>
            </a:r>
          </a:p>
          <a:p>
            <a:pPr marL="342900" indent="-342900">
              <a:buFont typeface="Arial" panose="020B0604020202020204" pitchFamily="34" charset="0"/>
              <a:buChar char="•"/>
            </a:pPr>
            <a:r>
              <a:rPr lang="en-US" dirty="0">
                <a:latin typeface="Centaur" panose="02030504050205020304" pitchFamily="18" charset="0"/>
              </a:rPr>
              <a:t>Research funding tied to outcomes</a:t>
            </a:r>
          </a:p>
          <a:p>
            <a:endParaRPr lang="en-US" dirty="0">
              <a:latin typeface="Californian FB" panose="0207040306080B030204" pitchFamily="18" charset="0"/>
            </a:endParaRPr>
          </a:p>
        </p:txBody>
      </p:sp>
      <p:pic>
        <p:nvPicPr>
          <p:cNvPr id="6" name="Picture 5">
            <a:extLst>
              <a:ext uri="{FF2B5EF4-FFF2-40B4-BE49-F238E27FC236}">
                <a16:creationId xmlns:a16="http://schemas.microsoft.com/office/drawing/2014/main" id="{26E137BB-A8F8-D212-5FB7-3150886408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14426" y="5906819"/>
            <a:ext cx="2280511" cy="687713"/>
          </a:xfrm>
          <a:prstGeom prst="rect">
            <a:avLst/>
          </a:prstGeom>
          <a:noFill/>
          <a:ln>
            <a:noFill/>
          </a:ln>
        </p:spPr>
      </p:pic>
    </p:spTree>
    <p:extLst>
      <p:ext uri="{BB962C8B-B14F-4D97-AF65-F5344CB8AC3E}">
        <p14:creationId xmlns:p14="http://schemas.microsoft.com/office/powerpoint/2010/main" val="3077777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4E361-CFED-162E-F41A-F51D3C6BC9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9A187-AD73-963F-FA4E-E8A335DB9F76}"/>
              </a:ext>
            </a:extLst>
          </p:cNvPr>
          <p:cNvSpPr>
            <a:spLocks noGrp="1"/>
          </p:cNvSpPr>
          <p:nvPr>
            <p:ph type="title"/>
          </p:nvPr>
        </p:nvSpPr>
        <p:spPr>
          <a:xfrm>
            <a:off x="1504188" y="393192"/>
            <a:ext cx="9047988" cy="955748"/>
          </a:xfrm>
        </p:spPr>
        <p:txBody>
          <a:bodyPr>
            <a:normAutofit fontScale="90000"/>
          </a:bodyPr>
          <a:lstStyle/>
          <a:p>
            <a:r>
              <a:rPr lang="en-US" sz="5400" dirty="0">
                <a:latin typeface="Centaur" panose="02030504050205020304" pitchFamily="18" charset="0"/>
              </a:rPr>
              <a:t>What Conflict of Interest Looks Like</a:t>
            </a:r>
          </a:p>
        </p:txBody>
      </p:sp>
      <p:pic>
        <p:nvPicPr>
          <p:cNvPr id="3" name="Picture 2">
            <a:extLst>
              <a:ext uri="{FF2B5EF4-FFF2-40B4-BE49-F238E27FC236}">
                <a16:creationId xmlns:a16="http://schemas.microsoft.com/office/drawing/2014/main" id="{BA0E4738-F926-3907-2CE6-F9412556292F}"/>
              </a:ext>
            </a:extLst>
          </p:cNvPr>
          <p:cNvPicPr>
            <a:picLocks noChangeAspect="1"/>
          </p:cNvPicPr>
          <p:nvPr/>
        </p:nvPicPr>
        <p:blipFill>
          <a:blip r:embed="rId2"/>
          <a:stretch>
            <a:fillRect/>
          </a:stretch>
        </p:blipFill>
        <p:spPr>
          <a:xfrm>
            <a:off x="2064192" y="1594228"/>
            <a:ext cx="9815411" cy="4535817"/>
          </a:xfrm>
          <a:prstGeom prst="rect">
            <a:avLst/>
          </a:prstGeom>
        </p:spPr>
      </p:pic>
      <p:pic>
        <p:nvPicPr>
          <p:cNvPr id="4" name="Picture 3">
            <a:extLst>
              <a:ext uri="{FF2B5EF4-FFF2-40B4-BE49-F238E27FC236}">
                <a16:creationId xmlns:a16="http://schemas.microsoft.com/office/drawing/2014/main" id="{7B0032D2-559F-38F0-CDF6-D8E833B07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961914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85F1-0CBC-CFE5-C3E5-710490804F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1E8B529-61C3-1D98-1654-4B89664AC5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
        <p:nvSpPr>
          <p:cNvPr id="3" name="Title 1">
            <a:extLst>
              <a:ext uri="{FF2B5EF4-FFF2-40B4-BE49-F238E27FC236}">
                <a16:creationId xmlns:a16="http://schemas.microsoft.com/office/drawing/2014/main" id="{2CB76194-F767-CC09-FF85-C79DCA8D94B6}"/>
              </a:ext>
            </a:extLst>
          </p:cNvPr>
          <p:cNvSpPr>
            <a:spLocks noGrp="1"/>
          </p:cNvSpPr>
          <p:nvPr>
            <p:ph type="title"/>
          </p:nvPr>
        </p:nvSpPr>
        <p:spPr>
          <a:xfrm>
            <a:off x="1995077" y="422067"/>
            <a:ext cx="9047988" cy="955748"/>
          </a:xfrm>
        </p:spPr>
        <p:txBody>
          <a:bodyPr>
            <a:normAutofit fontScale="90000"/>
          </a:bodyPr>
          <a:lstStyle/>
          <a:p>
            <a:r>
              <a:rPr lang="en-US" sz="5400" dirty="0">
                <a:latin typeface="Centaur" panose="02030504050205020304" pitchFamily="18" charset="0"/>
              </a:rPr>
              <a:t>What Conflict of Interest Looks Like</a:t>
            </a:r>
          </a:p>
        </p:txBody>
      </p:sp>
      <p:sp>
        <p:nvSpPr>
          <p:cNvPr id="4" name="Text Placeholder 2">
            <a:extLst>
              <a:ext uri="{FF2B5EF4-FFF2-40B4-BE49-F238E27FC236}">
                <a16:creationId xmlns:a16="http://schemas.microsoft.com/office/drawing/2014/main" id="{8C16E748-CC22-4304-901B-6DDD32D2CE0E}"/>
              </a:ext>
            </a:extLst>
          </p:cNvPr>
          <p:cNvSpPr>
            <a:spLocks noGrp="1"/>
          </p:cNvSpPr>
          <p:nvPr>
            <p:ph type="body" idx="1"/>
          </p:nvPr>
        </p:nvSpPr>
        <p:spPr>
          <a:xfrm>
            <a:off x="2194561" y="1511119"/>
            <a:ext cx="8357616" cy="4514777"/>
          </a:xfrm>
        </p:spPr>
        <p:txBody>
          <a:bodyPr>
            <a:normAutofit/>
          </a:bodyPr>
          <a:lstStyle/>
          <a:p>
            <a:pPr lvl="0"/>
            <a:r>
              <a:rPr lang="en-US" sz="4000" b="1" dirty="0">
                <a:latin typeface="Centaur" panose="02030504050205020304" pitchFamily="18" charset="0"/>
              </a:rPr>
              <a:t>Gifts &amp; Industry Relationships</a:t>
            </a:r>
          </a:p>
          <a:p>
            <a:pPr lvl="0"/>
            <a:r>
              <a:rPr lang="en-US" sz="2800" dirty="0">
                <a:latin typeface="Centaur" panose="02030504050205020304" pitchFamily="18" charset="0"/>
              </a:rPr>
              <a:t>Best practice guidance includes:</a:t>
            </a:r>
          </a:p>
          <a:p>
            <a:pPr marL="342900" lvl="0" indent="-342900">
              <a:buFont typeface="Wingdings" panose="05000000000000000000" pitchFamily="2" charset="2"/>
              <a:buChar char="Ø"/>
            </a:pPr>
            <a:r>
              <a:rPr lang="en-US" sz="2400" dirty="0">
                <a:latin typeface="Centaur" panose="02030504050205020304" pitchFamily="18" charset="0"/>
              </a:rPr>
              <a:t>Do not accept gifts, meals or incentives that could impact clinical judgement</a:t>
            </a:r>
          </a:p>
          <a:p>
            <a:pPr marL="342900" lvl="0" indent="-342900">
              <a:buFont typeface="Wingdings" panose="05000000000000000000" pitchFamily="2" charset="2"/>
              <a:buChar char="Ø"/>
            </a:pPr>
            <a:r>
              <a:rPr lang="en-US" sz="2400" dirty="0">
                <a:latin typeface="Centaur" panose="02030504050205020304" pitchFamily="18" charset="0"/>
              </a:rPr>
              <a:t>Avoid vendor-sponsored travel, consulting, or perks unless specifically approved</a:t>
            </a:r>
          </a:p>
          <a:p>
            <a:pPr marL="342900" lvl="0" indent="-342900">
              <a:buFont typeface="Wingdings" panose="05000000000000000000" pitchFamily="2" charset="2"/>
              <a:buChar char="Ø"/>
            </a:pPr>
            <a:r>
              <a:rPr lang="en-US" sz="2400" dirty="0">
                <a:latin typeface="Centaur" panose="02030504050205020304" pitchFamily="18" charset="0"/>
              </a:rPr>
              <a:t>Follow federal transparency laws</a:t>
            </a:r>
          </a:p>
        </p:txBody>
      </p:sp>
    </p:spTree>
    <p:extLst>
      <p:ext uri="{BB962C8B-B14F-4D97-AF65-F5344CB8AC3E}">
        <p14:creationId xmlns:p14="http://schemas.microsoft.com/office/powerpoint/2010/main" val="3154681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C854F-E266-2F0D-419D-9FEA953141F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E95935-868D-8D40-97E5-0FD944AFC3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
        <p:nvSpPr>
          <p:cNvPr id="3" name="Title 1">
            <a:extLst>
              <a:ext uri="{FF2B5EF4-FFF2-40B4-BE49-F238E27FC236}">
                <a16:creationId xmlns:a16="http://schemas.microsoft.com/office/drawing/2014/main" id="{59A8F512-3BA7-BC98-8C3D-D436FE839783}"/>
              </a:ext>
            </a:extLst>
          </p:cNvPr>
          <p:cNvSpPr>
            <a:spLocks noGrp="1"/>
          </p:cNvSpPr>
          <p:nvPr>
            <p:ph type="title"/>
          </p:nvPr>
        </p:nvSpPr>
        <p:spPr>
          <a:xfrm>
            <a:off x="1783320" y="383567"/>
            <a:ext cx="9047988" cy="955748"/>
          </a:xfrm>
        </p:spPr>
        <p:txBody>
          <a:bodyPr>
            <a:normAutofit fontScale="90000"/>
          </a:bodyPr>
          <a:lstStyle/>
          <a:p>
            <a:r>
              <a:rPr lang="en-US" sz="5400" dirty="0">
                <a:latin typeface="Centaur" panose="02030504050205020304" pitchFamily="18" charset="0"/>
              </a:rPr>
              <a:t>What Conflict of Interest Looks Like</a:t>
            </a:r>
          </a:p>
        </p:txBody>
      </p:sp>
      <p:sp>
        <p:nvSpPr>
          <p:cNvPr id="4" name="Text Placeholder 2">
            <a:extLst>
              <a:ext uri="{FF2B5EF4-FFF2-40B4-BE49-F238E27FC236}">
                <a16:creationId xmlns:a16="http://schemas.microsoft.com/office/drawing/2014/main" id="{9E57039E-FCE5-E45E-E8B3-267F93D876E4}"/>
              </a:ext>
            </a:extLst>
          </p:cNvPr>
          <p:cNvSpPr>
            <a:spLocks noGrp="1"/>
          </p:cNvSpPr>
          <p:nvPr>
            <p:ph type="body" idx="1"/>
          </p:nvPr>
        </p:nvSpPr>
        <p:spPr>
          <a:xfrm>
            <a:off x="2489694" y="1372046"/>
            <a:ext cx="7635240" cy="4514777"/>
          </a:xfrm>
        </p:spPr>
        <p:txBody>
          <a:bodyPr>
            <a:normAutofit/>
          </a:bodyPr>
          <a:lstStyle/>
          <a:p>
            <a:pPr lvl="0"/>
            <a:r>
              <a:rPr lang="en-US" sz="4000" b="1" dirty="0">
                <a:latin typeface="Centaur" panose="02030504050205020304" pitchFamily="18" charset="0"/>
              </a:rPr>
              <a:t>Managing &amp; Mitigating Conflicts</a:t>
            </a:r>
          </a:p>
          <a:p>
            <a:pPr lvl="0"/>
            <a:r>
              <a:rPr lang="en-US" sz="2800" dirty="0">
                <a:latin typeface="Centaur" panose="02030504050205020304" pitchFamily="18" charset="0"/>
              </a:rPr>
              <a:t>Organizations may:</a:t>
            </a:r>
          </a:p>
          <a:p>
            <a:pPr marL="342900" lvl="0" indent="-342900">
              <a:buFont typeface="Wingdings" panose="05000000000000000000" pitchFamily="2" charset="2"/>
              <a:buChar char="Ø"/>
            </a:pPr>
            <a:r>
              <a:rPr lang="en-US" sz="2400" dirty="0">
                <a:latin typeface="Centaur" panose="02030504050205020304" pitchFamily="18" charset="0"/>
              </a:rPr>
              <a:t>Require disclosure and documentation</a:t>
            </a:r>
          </a:p>
          <a:p>
            <a:pPr marL="342900" lvl="0" indent="-342900">
              <a:buFont typeface="Wingdings" panose="05000000000000000000" pitchFamily="2" charset="2"/>
              <a:buChar char="Ø"/>
            </a:pPr>
            <a:r>
              <a:rPr lang="en-US" sz="2400" dirty="0">
                <a:latin typeface="Centaur" panose="02030504050205020304" pitchFamily="18" charset="0"/>
              </a:rPr>
              <a:t>Recuse staff from decisions where Conflict of Interest exists</a:t>
            </a:r>
          </a:p>
          <a:p>
            <a:pPr marL="342900" lvl="0" indent="-342900">
              <a:buFont typeface="Wingdings" panose="05000000000000000000" pitchFamily="2" charset="2"/>
              <a:buChar char="Ø"/>
            </a:pPr>
            <a:r>
              <a:rPr lang="en-US" sz="2400" dirty="0">
                <a:latin typeface="Centaur" panose="02030504050205020304" pitchFamily="18" charset="0"/>
              </a:rPr>
              <a:t>Reassign duties or authority</a:t>
            </a:r>
          </a:p>
          <a:p>
            <a:pPr marL="342900" lvl="0" indent="-342900">
              <a:buFont typeface="Wingdings" panose="05000000000000000000" pitchFamily="2" charset="2"/>
              <a:buChar char="Ø"/>
            </a:pPr>
            <a:r>
              <a:rPr lang="en-US" sz="2400" dirty="0">
                <a:latin typeface="Centaur" panose="02030504050205020304" pitchFamily="18" charset="0"/>
              </a:rPr>
              <a:t>Provide monitoring or oversight</a:t>
            </a:r>
          </a:p>
          <a:p>
            <a:pPr marL="342900" lvl="0" indent="-342900">
              <a:buFont typeface="Wingdings" panose="05000000000000000000" pitchFamily="2" charset="2"/>
              <a:buChar char="Ø"/>
            </a:pPr>
            <a:r>
              <a:rPr lang="en-US" sz="2400" dirty="0">
                <a:latin typeface="Centaur" panose="02030504050205020304" pitchFamily="18" charset="0"/>
              </a:rPr>
              <a:t>Deny relationships that pose unmanageable risks</a:t>
            </a:r>
          </a:p>
        </p:txBody>
      </p:sp>
    </p:spTree>
    <p:extLst>
      <p:ext uri="{BB962C8B-B14F-4D97-AF65-F5344CB8AC3E}">
        <p14:creationId xmlns:p14="http://schemas.microsoft.com/office/powerpoint/2010/main" val="131193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AFEFB-40F2-8DB6-ADBA-D0BBA6D9C1A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CA53127-D878-F531-0BDD-EBAB292D33B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
        <p:nvSpPr>
          <p:cNvPr id="3" name="Title 1">
            <a:extLst>
              <a:ext uri="{FF2B5EF4-FFF2-40B4-BE49-F238E27FC236}">
                <a16:creationId xmlns:a16="http://schemas.microsoft.com/office/drawing/2014/main" id="{DA808BE4-5111-9226-FF94-A9B22D8DAEEF}"/>
              </a:ext>
            </a:extLst>
          </p:cNvPr>
          <p:cNvSpPr>
            <a:spLocks noGrp="1"/>
          </p:cNvSpPr>
          <p:nvPr>
            <p:ph type="title"/>
          </p:nvPr>
        </p:nvSpPr>
        <p:spPr>
          <a:xfrm>
            <a:off x="2120205" y="373941"/>
            <a:ext cx="9047988" cy="955748"/>
          </a:xfrm>
        </p:spPr>
        <p:txBody>
          <a:bodyPr>
            <a:normAutofit fontScale="90000"/>
          </a:bodyPr>
          <a:lstStyle/>
          <a:p>
            <a:r>
              <a:rPr lang="en-US" sz="5400" dirty="0">
                <a:latin typeface="Centaur" panose="02030504050205020304" pitchFamily="18" charset="0"/>
              </a:rPr>
              <a:t>What Conflict of Interest Looks Like</a:t>
            </a:r>
          </a:p>
        </p:txBody>
      </p:sp>
      <p:sp>
        <p:nvSpPr>
          <p:cNvPr id="4" name="Text Placeholder 2">
            <a:extLst>
              <a:ext uri="{FF2B5EF4-FFF2-40B4-BE49-F238E27FC236}">
                <a16:creationId xmlns:a16="http://schemas.microsoft.com/office/drawing/2014/main" id="{D7430C84-C6DE-B275-478B-F9741C842E13}"/>
              </a:ext>
            </a:extLst>
          </p:cNvPr>
          <p:cNvSpPr>
            <a:spLocks noGrp="1"/>
          </p:cNvSpPr>
          <p:nvPr>
            <p:ph type="body" idx="1"/>
          </p:nvPr>
        </p:nvSpPr>
        <p:spPr>
          <a:xfrm>
            <a:off x="2825497" y="1474543"/>
            <a:ext cx="6729983" cy="4514777"/>
          </a:xfrm>
        </p:spPr>
        <p:txBody>
          <a:bodyPr>
            <a:normAutofit/>
          </a:bodyPr>
          <a:lstStyle/>
          <a:p>
            <a:pPr lvl="0"/>
            <a:r>
              <a:rPr lang="en-US" sz="4000" b="1" dirty="0">
                <a:latin typeface="Centaur" panose="02030504050205020304" pitchFamily="18" charset="0"/>
              </a:rPr>
              <a:t>Employee Responsibilities</a:t>
            </a:r>
          </a:p>
          <a:p>
            <a:pPr lvl="0"/>
            <a:r>
              <a:rPr lang="en-US" sz="2800" dirty="0">
                <a:latin typeface="Centaur" panose="02030504050205020304" pitchFamily="18" charset="0"/>
              </a:rPr>
              <a:t>All staff should:</a:t>
            </a:r>
          </a:p>
          <a:p>
            <a:pPr marL="342900" lvl="0" indent="-342900">
              <a:buFont typeface="Wingdings" panose="05000000000000000000" pitchFamily="2" charset="2"/>
              <a:buChar char="Ø"/>
            </a:pPr>
            <a:r>
              <a:rPr lang="en-US" sz="2400" dirty="0">
                <a:latin typeface="Centaur" panose="02030504050205020304" pitchFamily="18" charset="0"/>
              </a:rPr>
              <a:t>Recognize potential conflicts</a:t>
            </a:r>
          </a:p>
          <a:p>
            <a:pPr marL="342900" lvl="0" indent="-342900">
              <a:buFont typeface="Wingdings" panose="05000000000000000000" pitchFamily="2" charset="2"/>
              <a:buChar char="Ø"/>
            </a:pPr>
            <a:r>
              <a:rPr lang="en-US" sz="2400" dirty="0">
                <a:latin typeface="Centaur" panose="02030504050205020304" pitchFamily="18" charset="0"/>
              </a:rPr>
              <a:t>Report Conflict of Interests immediately </a:t>
            </a:r>
          </a:p>
          <a:p>
            <a:pPr marL="342900" lvl="0" indent="-342900">
              <a:buFont typeface="Wingdings" panose="05000000000000000000" pitchFamily="2" charset="2"/>
              <a:buChar char="Ø"/>
            </a:pPr>
            <a:r>
              <a:rPr lang="en-US" sz="2400" dirty="0">
                <a:latin typeface="Centaur" panose="02030504050205020304" pitchFamily="18" charset="0"/>
              </a:rPr>
              <a:t>Avoid influence from personal gain</a:t>
            </a:r>
          </a:p>
          <a:p>
            <a:pPr marL="342900" lvl="0" indent="-342900">
              <a:buFont typeface="Wingdings" panose="05000000000000000000" pitchFamily="2" charset="2"/>
              <a:buChar char="Ø"/>
            </a:pPr>
            <a:r>
              <a:rPr lang="en-US" sz="2400" dirty="0">
                <a:latin typeface="Centaur" panose="02030504050205020304" pitchFamily="18" charset="0"/>
              </a:rPr>
              <a:t>Follow organizational policy</a:t>
            </a:r>
          </a:p>
          <a:p>
            <a:pPr marL="342900" lvl="0" indent="-342900">
              <a:buFont typeface="Wingdings" panose="05000000000000000000" pitchFamily="2" charset="2"/>
              <a:buChar char="Ø"/>
            </a:pPr>
            <a:r>
              <a:rPr lang="en-US" sz="2400" dirty="0">
                <a:latin typeface="Centaur" panose="02030504050205020304" pitchFamily="18" charset="0"/>
              </a:rPr>
              <a:t>Ask Compliance when unsure</a:t>
            </a:r>
          </a:p>
        </p:txBody>
      </p:sp>
    </p:spTree>
    <p:extLst>
      <p:ext uri="{BB962C8B-B14F-4D97-AF65-F5344CB8AC3E}">
        <p14:creationId xmlns:p14="http://schemas.microsoft.com/office/powerpoint/2010/main" val="1916422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EFEAF-9BFB-CA1E-125F-832299ED700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82468CF-DA16-47F9-3E8E-6C9567D60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
        <p:nvSpPr>
          <p:cNvPr id="3" name="Title 1">
            <a:extLst>
              <a:ext uri="{FF2B5EF4-FFF2-40B4-BE49-F238E27FC236}">
                <a16:creationId xmlns:a16="http://schemas.microsoft.com/office/drawing/2014/main" id="{4017C5B8-B4D6-EC85-DDAE-C455DB5305FF}"/>
              </a:ext>
            </a:extLst>
          </p:cNvPr>
          <p:cNvSpPr>
            <a:spLocks noGrp="1"/>
          </p:cNvSpPr>
          <p:nvPr>
            <p:ph type="title"/>
          </p:nvPr>
        </p:nvSpPr>
        <p:spPr>
          <a:xfrm>
            <a:off x="2081704" y="393192"/>
            <a:ext cx="9047988" cy="955748"/>
          </a:xfrm>
        </p:spPr>
        <p:txBody>
          <a:bodyPr>
            <a:normAutofit fontScale="90000"/>
          </a:bodyPr>
          <a:lstStyle/>
          <a:p>
            <a:r>
              <a:rPr lang="en-US" sz="5400" dirty="0">
                <a:latin typeface="Centaur" panose="02030504050205020304" pitchFamily="18" charset="0"/>
              </a:rPr>
              <a:t>What Conflict of Interest Looks Like</a:t>
            </a:r>
          </a:p>
        </p:txBody>
      </p:sp>
      <p:sp>
        <p:nvSpPr>
          <p:cNvPr id="4" name="Text Placeholder 2">
            <a:extLst>
              <a:ext uri="{FF2B5EF4-FFF2-40B4-BE49-F238E27FC236}">
                <a16:creationId xmlns:a16="http://schemas.microsoft.com/office/drawing/2014/main" id="{58E2E358-84B2-95D6-25AD-99BA11A486EF}"/>
              </a:ext>
            </a:extLst>
          </p:cNvPr>
          <p:cNvSpPr>
            <a:spLocks noGrp="1"/>
          </p:cNvSpPr>
          <p:nvPr>
            <p:ph type="body" idx="1"/>
          </p:nvPr>
        </p:nvSpPr>
        <p:spPr>
          <a:xfrm>
            <a:off x="2468880" y="1474543"/>
            <a:ext cx="8019288" cy="4514777"/>
          </a:xfrm>
        </p:spPr>
        <p:txBody>
          <a:bodyPr>
            <a:normAutofit lnSpcReduction="10000"/>
          </a:bodyPr>
          <a:lstStyle/>
          <a:p>
            <a:pPr lvl="0"/>
            <a:r>
              <a:rPr lang="en-US" sz="4000" b="1" dirty="0">
                <a:latin typeface="Centaur" panose="02030504050205020304" pitchFamily="18" charset="0"/>
              </a:rPr>
              <a:t>Leadership Responsibilities</a:t>
            </a:r>
          </a:p>
          <a:p>
            <a:pPr lvl="0"/>
            <a:r>
              <a:rPr lang="en-US" sz="2800" dirty="0">
                <a:latin typeface="Centaur" panose="02030504050205020304" pitchFamily="18" charset="0"/>
              </a:rPr>
              <a:t>Leaders must:</a:t>
            </a:r>
          </a:p>
          <a:p>
            <a:pPr marL="342900" lvl="0" indent="-342900">
              <a:buFont typeface="Wingdings" panose="05000000000000000000" pitchFamily="2" charset="2"/>
              <a:buChar char="Ø"/>
            </a:pPr>
            <a:r>
              <a:rPr lang="en-US" sz="2400" dirty="0">
                <a:latin typeface="Centaur" panose="02030504050205020304" pitchFamily="18" charset="0"/>
              </a:rPr>
              <a:t>Set a culture of transparency</a:t>
            </a:r>
          </a:p>
          <a:p>
            <a:pPr marL="342900" lvl="0" indent="-342900">
              <a:buFont typeface="Wingdings" panose="05000000000000000000" pitchFamily="2" charset="2"/>
              <a:buChar char="Ø"/>
            </a:pPr>
            <a:r>
              <a:rPr lang="en-US" sz="2400" dirty="0">
                <a:latin typeface="Centaur" panose="02030504050205020304" pitchFamily="18" charset="0"/>
              </a:rPr>
              <a:t>Review disclosures consistently</a:t>
            </a:r>
          </a:p>
          <a:p>
            <a:pPr marL="342900" lvl="0" indent="-342900">
              <a:buFont typeface="Wingdings" panose="05000000000000000000" pitchFamily="2" charset="2"/>
              <a:buChar char="Ø"/>
            </a:pPr>
            <a:r>
              <a:rPr lang="en-US" sz="2400" dirty="0">
                <a:latin typeface="Centaur" panose="02030504050205020304" pitchFamily="18" charset="0"/>
              </a:rPr>
              <a:t>Avoid retaliation when staff disclose</a:t>
            </a:r>
          </a:p>
          <a:p>
            <a:pPr marL="342900" lvl="0" indent="-342900">
              <a:buFont typeface="Wingdings" panose="05000000000000000000" pitchFamily="2" charset="2"/>
              <a:buChar char="Ø"/>
            </a:pPr>
            <a:r>
              <a:rPr lang="en-US" sz="2400" dirty="0">
                <a:latin typeface="Centaur" panose="02030504050205020304" pitchFamily="18" charset="0"/>
              </a:rPr>
              <a:t>Apply mitigation actions fairly</a:t>
            </a:r>
          </a:p>
          <a:p>
            <a:pPr marL="342900" lvl="0" indent="-342900">
              <a:buFont typeface="Wingdings" panose="05000000000000000000" pitchFamily="2" charset="2"/>
              <a:buChar char="Ø"/>
            </a:pPr>
            <a:r>
              <a:rPr lang="en-US" sz="2400" dirty="0">
                <a:latin typeface="Centaur" panose="02030504050205020304" pitchFamily="18" charset="0"/>
              </a:rPr>
              <a:t>Ensure Conflict of Interest is addressed in committees &amp; procurement</a:t>
            </a:r>
          </a:p>
        </p:txBody>
      </p:sp>
    </p:spTree>
    <p:extLst>
      <p:ext uri="{BB962C8B-B14F-4D97-AF65-F5344CB8AC3E}">
        <p14:creationId xmlns:p14="http://schemas.microsoft.com/office/powerpoint/2010/main" val="3881592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68342-AFC3-03F0-2F05-6EC361F32F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26D8BB8-5F32-4044-1720-5C7680AD5B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
        <p:nvSpPr>
          <p:cNvPr id="3" name="Title 1">
            <a:extLst>
              <a:ext uri="{FF2B5EF4-FFF2-40B4-BE49-F238E27FC236}">
                <a16:creationId xmlns:a16="http://schemas.microsoft.com/office/drawing/2014/main" id="{F09DA41C-6CBC-E7D9-751E-71BA5F23AC9B}"/>
              </a:ext>
            </a:extLst>
          </p:cNvPr>
          <p:cNvSpPr>
            <a:spLocks noGrp="1"/>
          </p:cNvSpPr>
          <p:nvPr>
            <p:ph type="title"/>
          </p:nvPr>
        </p:nvSpPr>
        <p:spPr>
          <a:xfrm>
            <a:off x="2252313" y="547859"/>
            <a:ext cx="8306602" cy="811615"/>
          </a:xfrm>
        </p:spPr>
        <p:txBody>
          <a:bodyPr vert="horz" lIns="91440" tIns="45720" rIns="91440" bIns="45720" rtlCol="0" anchor="b">
            <a:noAutofit/>
          </a:bodyPr>
          <a:lstStyle/>
          <a:p>
            <a:pPr algn="ctr">
              <a:lnSpc>
                <a:spcPct val="100000"/>
              </a:lnSpc>
            </a:pPr>
            <a:r>
              <a:rPr lang="en-US" sz="4800" dirty="0">
                <a:latin typeface="Centaur" panose="02030504050205020304" pitchFamily="18" charset="0"/>
              </a:rPr>
              <a:t>Reporting a Conflict of Interest</a:t>
            </a:r>
          </a:p>
        </p:txBody>
      </p:sp>
      <p:sp>
        <p:nvSpPr>
          <p:cNvPr id="4" name="TextBox 3">
            <a:extLst>
              <a:ext uri="{FF2B5EF4-FFF2-40B4-BE49-F238E27FC236}">
                <a16:creationId xmlns:a16="http://schemas.microsoft.com/office/drawing/2014/main" id="{6A0ECBD1-E593-7E67-C32A-245AE392B2D8}"/>
              </a:ext>
            </a:extLst>
          </p:cNvPr>
          <p:cNvSpPr txBox="1"/>
          <p:nvPr/>
        </p:nvSpPr>
        <p:spPr>
          <a:xfrm>
            <a:off x="2252313" y="1683417"/>
            <a:ext cx="9381744" cy="2554545"/>
          </a:xfrm>
          <a:prstGeom prst="rect">
            <a:avLst/>
          </a:prstGeom>
          <a:noFill/>
        </p:spPr>
        <p:txBody>
          <a:bodyPr wrap="square" rtlCol="0">
            <a:spAutoFit/>
          </a:bodyPr>
          <a:lstStyle/>
          <a:p>
            <a:r>
              <a:rPr lang="en-US" sz="3200" dirty="0">
                <a:latin typeface="Centaur" panose="02030504050205020304" pitchFamily="18" charset="0"/>
              </a:rPr>
              <a:t>To report a Conflict of Interest:</a:t>
            </a:r>
          </a:p>
          <a:p>
            <a:pPr marL="457200" lvl="0" indent="-457200">
              <a:buFont typeface="Wingdings" panose="05000000000000000000" pitchFamily="2" charset="2"/>
              <a:buChar char="§"/>
            </a:pPr>
            <a:r>
              <a:rPr lang="en-US" sz="3200" dirty="0">
                <a:latin typeface="Centaur" panose="02030504050205020304" pitchFamily="18" charset="0"/>
              </a:rPr>
              <a:t>Use the organization’s COI disclosure form / platform</a:t>
            </a:r>
          </a:p>
          <a:p>
            <a:pPr marL="457200" lvl="0" indent="-457200">
              <a:buFont typeface="Wingdings" panose="05000000000000000000" pitchFamily="2" charset="2"/>
              <a:buChar char="§"/>
            </a:pPr>
            <a:r>
              <a:rPr lang="en-US" sz="3200" dirty="0">
                <a:latin typeface="Centaur" panose="02030504050205020304" pitchFamily="18" charset="0"/>
              </a:rPr>
              <a:t>Notify your supervisor of Compliance Officer</a:t>
            </a:r>
          </a:p>
          <a:p>
            <a:pPr marL="457200" lvl="0" indent="-457200">
              <a:buFont typeface="Wingdings" panose="05000000000000000000" pitchFamily="2" charset="2"/>
              <a:buChar char="§"/>
            </a:pPr>
            <a:r>
              <a:rPr lang="en-US" sz="3200" dirty="0">
                <a:latin typeface="Centaur" panose="02030504050205020304" pitchFamily="18" charset="0"/>
              </a:rPr>
              <a:t>For urgent situations, contact Compliance immediately</a:t>
            </a:r>
          </a:p>
          <a:p>
            <a:pPr marL="457200" lvl="0" indent="-457200">
              <a:buFont typeface="Wingdings" panose="05000000000000000000" pitchFamily="2" charset="2"/>
              <a:buChar char="§"/>
            </a:pPr>
            <a:r>
              <a:rPr lang="en-US" sz="3200" dirty="0">
                <a:latin typeface="Centaur" panose="02030504050205020304" pitchFamily="18" charset="0"/>
              </a:rPr>
              <a:t>Documents all disclosures &amp; follow guidance provided</a:t>
            </a:r>
          </a:p>
        </p:txBody>
      </p:sp>
    </p:spTree>
    <p:extLst>
      <p:ext uri="{BB962C8B-B14F-4D97-AF65-F5344CB8AC3E}">
        <p14:creationId xmlns:p14="http://schemas.microsoft.com/office/powerpoint/2010/main" val="1010977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12428-1AAD-EAED-127E-83233F46DB8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C4221D6-22CD-0140-924F-8037C4D901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
        <p:nvSpPr>
          <p:cNvPr id="3" name="Title 1">
            <a:extLst>
              <a:ext uri="{FF2B5EF4-FFF2-40B4-BE49-F238E27FC236}">
                <a16:creationId xmlns:a16="http://schemas.microsoft.com/office/drawing/2014/main" id="{FB51B055-C5AD-C853-BBB7-9CDEBB2EB8A1}"/>
              </a:ext>
            </a:extLst>
          </p:cNvPr>
          <p:cNvSpPr>
            <a:spLocks noGrp="1"/>
          </p:cNvSpPr>
          <p:nvPr>
            <p:ph type="title"/>
          </p:nvPr>
        </p:nvSpPr>
        <p:spPr>
          <a:xfrm>
            <a:off x="3465577" y="547859"/>
            <a:ext cx="4919472" cy="811615"/>
          </a:xfrm>
        </p:spPr>
        <p:txBody>
          <a:bodyPr vert="horz" lIns="91440" tIns="45720" rIns="91440" bIns="45720" rtlCol="0" anchor="b">
            <a:noAutofit/>
          </a:bodyPr>
          <a:lstStyle/>
          <a:p>
            <a:pPr algn="ctr">
              <a:lnSpc>
                <a:spcPct val="100000"/>
              </a:lnSpc>
            </a:pPr>
            <a:r>
              <a:rPr lang="en-US" sz="4800" dirty="0">
                <a:latin typeface="Centaur" panose="02030504050205020304" pitchFamily="18" charset="0"/>
              </a:rPr>
              <a:t>Key Takeaways</a:t>
            </a:r>
          </a:p>
        </p:txBody>
      </p:sp>
      <p:sp>
        <p:nvSpPr>
          <p:cNvPr id="4" name="TextBox 3">
            <a:extLst>
              <a:ext uri="{FF2B5EF4-FFF2-40B4-BE49-F238E27FC236}">
                <a16:creationId xmlns:a16="http://schemas.microsoft.com/office/drawing/2014/main" id="{22E64D14-FD2C-EA12-00E3-4F436B151B8B}"/>
              </a:ext>
            </a:extLst>
          </p:cNvPr>
          <p:cNvSpPr txBox="1"/>
          <p:nvPr/>
        </p:nvSpPr>
        <p:spPr>
          <a:xfrm>
            <a:off x="1899546" y="1671364"/>
            <a:ext cx="8887968" cy="2985433"/>
          </a:xfrm>
          <a:prstGeom prst="rect">
            <a:avLst/>
          </a:prstGeom>
          <a:noFill/>
        </p:spPr>
        <p:txBody>
          <a:bodyPr wrap="square" rtlCol="0">
            <a:spAutoFit/>
          </a:bodyPr>
          <a:lstStyle/>
          <a:p>
            <a:r>
              <a:rPr lang="en-US" sz="3200" dirty="0">
                <a:latin typeface="Centaur" panose="02030504050205020304" pitchFamily="18" charset="0"/>
              </a:rPr>
              <a:t>Conflicts of Interest are about </a:t>
            </a:r>
            <a:r>
              <a:rPr lang="en-US" sz="3200" b="1" i="1" dirty="0">
                <a:latin typeface="Centaur" panose="02030504050205020304" pitchFamily="18" charset="0"/>
              </a:rPr>
              <a:t>transparency</a:t>
            </a:r>
            <a:r>
              <a:rPr lang="en-US" sz="3200" dirty="0">
                <a:latin typeface="Centaur" panose="02030504050205020304" pitchFamily="18" charset="0"/>
              </a:rPr>
              <a:t>, not blame</a:t>
            </a:r>
          </a:p>
          <a:p>
            <a:endParaRPr lang="en-US" sz="3200" dirty="0">
              <a:latin typeface="Centaur" panose="02030504050205020304" pitchFamily="18" charset="0"/>
            </a:endParaRPr>
          </a:p>
          <a:p>
            <a:pPr marL="457200" lvl="0" indent="-457200">
              <a:buFont typeface="Wingdings" panose="05000000000000000000" pitchFamily="2" charset="2"/>
              <a:buChar char="Ø"/>
            </a:pPr>
            <a:r>
              <a:rPr lang="en-US" sz="3200" dirty="0">
                <a:latin typeface="Centaur" panose="02030504050205020304" pitchFamily="18" charset="0"/>
              </a:rPr>
              <a:t>Appearance of COI can be as important as actual COI</a:t>
            </a:r>
          </a:p>
          <a:p>
            <a:pPr marL="457200" lvl="0" indent="-457200">
              <a:buFont typeface="Wingdings" panose="05000000000000000000" pitchFamily="2" charset="2"/>
              <a:buChar char="Ø"/>
            </a:pPr>
            <a:r>
              <a:rPr lang="en-US" sz="3200" dirty="0">
                <a:latin typeface="Centaur" panose="02030504050205020304" pitchFamily="18" charset="0"/>
              </a:rPr>
              <a:t>Disclosure protects you, patients, and the organization</a:t>
            </a:r>
          </a:p>
          <a:p>
            <a:pPr marL="457200" lvl="0" indent="-457200">
              <a:buFont typeface="Wingdings" panose="05000000000000000000" pitchFamily="2" charset="2"/>
              <a:buChar char="Ø"/>
            </a:pPr>
            <a:r>
              <a:rPr lang="en-US" sz="3200" dirty="0">
                <a:latin typeface="Centaur" panose="02030504050205020304" pitchFamily="18" charset="0"/>
              </a:rPr>
              <a:t>When in doubt – disclose and ask Compliance</a:t>
            </a:r>
          </a:p>
          <a:p>
            <a:endParaRPr lang="en-US" sz="2800" dirty="0">
              <a:latin typeface="Centaur" panose="02030504050205020304" pitchFamily="18" charset="0"/>
            </a:endParaRPr>
          </a:p>
        </p:txBody>
      </p:sp>
    </p:spTree>
    <p:extLst>
      <p:ext uri="{BB962C8B-B14F-4D97-AF65-F5344CB8AC3E}">
        <p14:creationId xmlns:p14="http://schemas.microsoft.com/office/powerpoint/2010/main" val="115364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86CEC5-40C8-6D4B-7524-D7A3A1442747}"/>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3B928739-93DC-D5D4-7751-60203F4C63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A38BFDEA-10DA-D555-00DD-00E95BC11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78FBDAE0-F477-9A0F-6B50-B107C03C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5FDFFF8-1499-73C1-626B-F5B5CFF9316E}"/>
              </a:ext>
            </a:extLst>
          </p:cNvPr>
          <p:cNvSpPr>
            <a:spLocks noGrp="1"/>
          </p:cNvSpPr>
          <p:nvPr>
            <p:ph type="title"/>
          </p:nvPr>
        </p:nvSpPr>
        <p:spPr>
          <a:xfrm>
            <a:off x="1376801" y="547859"/>
            <a:ext cx="8839200" cy="1857013"/>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Introduction to CCBHC Demonstration in Michigan</a:t>
            </a:r>
          </a:p>
        </p:txBody>
      </p:sp>
      <p:sp>
        <p:nvSpPr>
          <p:cNvPr id="4" name="TextBox 3">
            <a:extLst>
              <a:ext uri="{FF2B5EF4-FFF2-40B4-BE49-F238E27FC236}">
                <a16:creationId xmlns:a16="http://schemas.microsoft.com/office/drawing/2014/main" id="{78142F70-6B53-9F4C-90C0-467F48272310}"/>
              </a:ext>
            </a:extLst>
          </p:cNvPr>
          <p:cNvSpPr txBox="1"/>
          <p:nvPr/>
        </p:nvSpPr>
        <p:spPr>
          <a:xfrm>
            <a:off x="941832" y="1664752"/>
            <a:ext cx="10789920"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a:p>
          <a:p>
            <a:endParaRPr lang="en-US" dirty="0"/>
          </a:p>
        </p:txBody>
      </p:sp>
      <p:pic>
        <p:nvPicPr>
          <p:cNvPr id="5" name="Picture 4">
            <a:extLst>
              <a:ext uri="{FF2B5EF4-FFF2-40B4-BE49-F238E27FC236}">
                <a16:creationId xmlns:a16="http://schemas.microsoft.com/office/drawing/2014/main" id="{52889A40-9E32-3E94-19B6-EE588138B3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pic>
        <p:nvPicPr>
          <p:cNvPr id="3" name="Picture 2">
            <a:extLst>
              <a:ext uri="{FF2B5EF4-FFF2-40B4-BE49-F238E27FC236}">
                <a16:creationId xmlns:a16="http://schemas.microsoft.com/office/drawing/2014/main" id="{B6182F62-95BC-C915-40F2-D756EE4E8C26}"/>
              </a:ext>
            </a:extLst>
          </p:cNvPr>
          <p:cNvPicPr>
            <a:picLocks noChangeAspect="1"/>
          </p:cNvPicPr>
          <p:nvPr/>
        </p:nvPicPr>
        <p:blipFill>
          <a:blip r:embed="rId3">
            <a:extLst>
              <a:ext uri="{28A0092B-C50C-407E-A947-70E740481C1C}">
                <a14:useLocalDpi xmlns:a14="http://schemas.microsoft.com/office/drawing/2010/main" val="0"/>
              </a:ext>
            </a:extLst>
          </a:blip>
          <a:srcRect l="2082" r="21785"/>
          <a:stretch>
            <a:fillRect/>
          </a:stretch>
        </p:blipFill>
        <p:spPr>
          <a:xfrm>
            <a:off x="576276" y="2952731"/>
            <a:ext cx="3856774" cy="2760881"/>
          </a:xfrm>
          <a:prstGeom prst="rect">
            <a:avLst/>
          </a:prstGeom>
        </p:spPr>
      </p:pic>
      <p:sp>
        <p:nvSpPr>
          <p:cNvPr id="6" name="Title 1">
            <a:extLst>
              <a:ext uri="{FF2B5EF4-FFF2-40B4-BE49-F238E27FC236}">
                <a16:creationId xmlns:a16="http://schemas.microsoft.com/office/drawing/2014/main" id="{5F7F029D-4767-F6C9-6405-3ACDDA2E1A1C}"/>
              </a:ext>
            </a:extLst>
          </p:cNvPr>
          <p:cNvSpPr txBox="1">
            <a:spLocks/>
          </p:cNvSpPr>
          <p:nvPr/>
        </p:nvSpPr>
        <p:spPr>
          <a:xfrm>
            <a:off x="4937760" y="2717333"/>
            <a:ext cx="6995160" cy="347159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800" dirty="0">
                <a:latin typeface="Californian FB" panose="0207040306080B030204" pitchFamily="18" charset="0"/>
              </a:rPr>
              <a:t>CCBHC Demonstration Background</a:t>
            </a:r>
          </a:p>
          <a:p>
            <a:endParaRPr lang="en-US" sz="1400" dirty="0">
              <a:latin typeface="Californian FB" panose="0207040306080B030204" pitchFamily="18" charset="0"/>
            </a:endParaRPr>
          </a:p>
          <a:p>
            <a:pPr marL="342900" indent="-342900">
              <a:buFont typeface="Wingdings" panose="05000000000000000000" pitchFamily="2" charset="2"/>
              <a:buChar char="Ø"/>
            </a:pPr>
            <a:r>
              <a:rPr lang="en-US" sz="2400" dirty="0">
                <a:latin typeface="Californian FB" panose="0207040306080B030204" pitchFamily="18" charset="0"/>
              </a:rPr>
              <a:t> Created under Section 223 of the Protecting Access to Medicare Act (PAMA) of 2014.</a:t>
            </a:r>
          </a:p>
          <a:p>
            <a:endParaRPr lang="en-US" sz="800" dirty="0">
              <a:latin typeface="Californian FB" panose="0207040306080B030204" pitchFamily="18" charset="0"/>
            </a:endParaRPr>
          </a:p>
          <a:p>
            <a:pPr marL="342900" indent="-342900">
              <a:buFont typeface="Wingdings" panose="05000000000000000000" pitchFamily="2" charset="2"/>
              <a:buChar char="Ø"/>
            </a:pPr>
            <a:r>
              <a:rPr lang="en-US" sz="2400" dirty="0">
                <a:latin typeface="Californian FB" panose="0207040306080B030204" pitchFamily="18" charset="0"/>
              </a:rPr>
              <a:t> Federal demonstration expanding evidence-based behavioral health services.</a:t>
            </a:r>
          </a:p>
          <a:p>
            <a:endParaRPr lang="en-US" sz="800" dirty="0">
              <a:latin typeface="Californian FB" panose="0207040306080B030204" pitchFamily="18" charset="0"/>
            </a:endParaRPr>
          </a:p>
          <a:p>
            <a:pPr marL="342900" indent="-342900">
              <a:buFont typeface="Wingdings" panose="05000000000000000000" pitchFamily="2" charset="2"/>
              <a:buChar char="Ø"/>
            </a:pPr>
            <a:r>
              <a:rPr lang="en-US" sz="2400" dirty="0">
                <a:latin typeface="Californian FB" panose="0207040306080B030204" pitchFamily="18" charset="0"/>
              </a:rPr>
              <a:t>Includes PPS reimbursement, SAMHSA criteria, and multi-state expansion.</a:t>
            </a:r>
          </a:p>
          <a:p>
            <a:endParaRPr lang="en-US" dirty="0">
              <a:solidFill>
                <a:srgbClr val="FFFFFF"/>
              </a:solidFill>
            </a:endParaRPr>
          </a:p>
        </p:txBody>
      </p:sp>
    </p:spTree>
    <p:extLst>
      <p:ext uri="{BB962C8B-B14F-4D97-AF65-F5344CB8AC3E}">
        <p14:creationId xmlns:p14="http://schemas.microsoft.com/office/powerpoint/2010/main" val="3093544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blue and white background&#10;&#10;AI-generated content may be incorrect.">
            <a:extLst>
              <a:ext uri="{FF2B5EF4-FFF2-40B4-BE49-F238E27FC236}">
                <a16:creationId xmlns:a16="http://schemas.microsoft.com/office/drawing/2014/main" id="{5FFAAD32-B6C4-407E-36F9-5E364FF8E371}"/>
              </a:ext>
            </a:extLst>
          </p:cNvPr>
          <p:cNvPicPr>
            <a:picLocks noChangeAspect="1"/>
          </p:cNvPicPr>
          <p:nvPr/>
        </p:nvPicPr>
        <p:blipFill>
          <a:blip r:embed="rId2"/>
          <a:srcRect b="15730"/>
          <a:stretch>
            <a:fillRect/>
          </a:stretch>
        </p:blipFill>
        <p:spPr>
          <a:xfrm>
            <a:off x="-29518" y="0"/>
            <a:ext cx="12192000" cy="6857990"/>
          </a:xfrm>
          <a:prstGeom prst="rect">
            <a:avLst/>
          </a:prstGeom>
        </p:spPr>
      </p:pic>
      <p:sp useBgFill="1">
        <p:nvSpPr>
          <p:cNvPr id="11" name="Rectangle 10">
            <a:extLst>
              <a:ext uri="{FF2B5EF4-FFF2-40B4-BE49-F238E27FC236}">
                <a16:creationId xmlns:a16="http://schemas.microsoft.com/office/drawing/2014/main" id="{D30DD7D3-2712-4491-B2C2-5FC23330C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569" y="1066800"/>
            <a:ext cx="5128322"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2EB963-A78F-5A90-3907-1783C00F6C1F}"/>
              </a:ext>
            </a:extLst>
          </p:cNvPr>
          <p:cNvSpPr>
            <a:spLocks noGrp="1"/>
          </p:cNvSpPr>
          <p:nvPr>
            <p:ph type="ctrTitle"/>
          </p:nvPr>
        </p:nvSpPr>
        <p:spPr>
          <a:xfrm>
            <a:off x="917858" y="2059730"/>
            <a:ext cx="4359744" cy="2738530"/>
          </a:xfrm>
        </p:spPr>
        <p:txBody>
          <a:bodyPr anchor="t">
            <a:normAutofit/>
          </a:bodyPr>
          <a:lstStyle/>
          <a:p>
            <a:pPr algn="ctr">
              <a:lnSpc>
                <a:spcPct val="90000"/>
              </a:lnSpc>
            </a:pPr>
            <a:r>
              <a:rPr lang="en-US" sz="4600" dirty="0"/>
              <a:t>Collaborating with / Roles of Families &amp; Peers</a:t>
            </a:r>
          </a:p>
        </p:txBody>
      </p:sp>
      <p:cxnSp>
        <p:nvCxnSpPr>
          <p:cNvPr id="13" name="Straight Connector 12">
            <a:extLst>
              <a:ext uri="{FF2B5EF4-FFF2-40B4-BE49-F238E27FC236}">
                <a16:creationId xmlns:a16="http://schemas.microsoft.com/office/drawing/2014/main" id="{FFD0734C-004D-4938-8EA0-2C3867A11A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37" y="5780876"/>
            <a:ext cx="5131168"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4" name="Picture 3">
            <a:extLst>
              <a:ext uri="{FF2B5EF4-FFF2-40B4-BE49-F238E27FC236}">
                <a16:creationId xmlns:a16="http://schemas.microsoft.com/office/drawing/2014/main" id="{C869C2B8-A12E-C0A7-9863-A5E63A591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8549" y="5377882"/>
            <a:ext cx="3587335" cy="1077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35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9C9B6-B2C1-5244-4191-8476CE14C070}"/>
              </a:ext>
            </a:extLst>
          </p:cNvPr>
          <p:cNvSpPr>
            <a:spLocks noGrp="1"/>
          </p:cNvSpPr>
          <p:nvPr>
            <p:ph type="title"/>
          </p:nvPr>
        </p:nvSpPr>
        <p:spPr/>
        <p:txBody>
          <a:bodyPr/>
          <a:lstStyle/>
          <a:p>
            <a:r>
              <a:rPr lang="en-US" dirty="0"/>
              <a:t>Course Overview</a:t>
            </a:r>
          </a:p>
        </p:txBody>
      </p:sp>
      <p:sp>
        <p:nvSpPr>
          <p:cNvPr id="3" name="Content Placeholder 2">
            <a:extLst>
              <a:ext uri="{FF2B5EF4-FFF2-40B4-BE49-F238E27FC236}">
                <a16:creationId xmlns:a16="http://schemas.microsoft.com/office/drawing/2014/main" id="{A65125E2-A98B-A328-59E5-7564101AEE9D}"/>
              </a:ext>
            </a:extLst>
          </p:cNvPr>
          <p:cNvSpPr>
            <a:spLocks noGrp="1"/>
          </p:cNvSpPr>
          <p:nvPr>
            <p:ph idx="1"/>
          </p:nvPr>
        </p:nvSpPr>
        <p:spPr>
          <a:xfrm>
            <a:off x="640079" y="2386584"/>
            <a:ext cx="10890928" cy="3566160"/>
          </a:xfrm>
        </p:spPr>
        <p:txBody>
          <a:bodyPr>
            <a:normAutofit fontScale="92500" lnSpcReduction="20000"/>
          </a:bodyPr>
          <a:lstStyle/>
          <a:p>
            <a:pPr marL="0" indent="0">
              <a:buNone/>
            </a:pPr>
            <a:r>
              <a:rPr lang="en-US" dirty="0"/>
              <a:t>Working effectively with families requires clear, respectful communication and trust. As a caregiver, you may sometimes face resistance. Understanding your own biases and recognizing why families may be hesitant helps you build stronger relationships and provide better support.</a:t>
            </a:r>
          </a:p>
          <a:p>
            <a:pPr marL="0" indent="0">
              <a:buNone/>
            </a:pPr>
            <a:r>
              <a:rPr lang="en-US" b="1" dirty="0"/>
              <a:t>Goal:</a:t>
            </a:r>
            <a:br>
              <a:rPr lang="en-US" dirty="0"/>
            </a:br>
            <a:r>
              <a:rPr lang="en-US" dirty="0"/>
              <a:t>Learn strategies to communicate effectively and support the families of the clients you serve.</a:t>
            </a:r>
          </a:p>
          <a:p>
            <a:pPr marL="0" indent="0">
              <a:buNone/>
            </a:pPr>
            <a:r>
              <a:rPr lang="en-US" b="1" dirty="0"/>
              <a:t>Objectives:</a:t>
            </a:r>
            <a:endParaRPr lang="en-US" dirty="0"/>
          </a:p>
          <a:p>
            <a:r>
              <a:rPr lang="en-US" dirty="0"/>
              <a:t>Identify reasons families may resist services.</a:t>
            </a:r>
          </a:p>
          <a:p>
            <a:r>
              <a:rPr lang="en-US" dirty="0"/>
              <a:t>Learn at least three communication approaches that build cooperation and trust.</a:t>
            </a:r>
          </a:p>
          <a:p>
            <a:r>
              <a:rPr lang="en-US" dirty="0"/>
              <a:t>Understand the family’s role in behavioral health treatment.</a:t>
            </a:r>
          </a:p>
          <a:p>
            <a:pPr marL="0" indent="0">
              <a:buNone/>
            </a:pPr>
            <a:endParaRPr lang="en-US" dirty="0"/>
          </a:p>
        </p:txBody>
      </p:sp>
      <p:pic>
        <p:nvPicPr>
          <p:cNvPr id="6" name="Picture 3">
            <a:extLst>
              <a:ext uri="{FF2B5EF4-FFF2-40B4-BE49-F238E27FC236}">
                <a16:creationId xmlns:a16="http://schemas.microsoft.com/office/drawing/2014/main" id="{62862FB6-3290-313E-3BBA-114C2F697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0775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9356-CB3A-01FA-04EE-C5C5047A86FB}"/>
              </a:ext>
            </a:extLst>
          </p:cNvPr>
          <p:cNvSpPr>
            <a:spLocks noGrp="1"/>
          </p:cNvSpPr>
          <p:nvPr>
            <p:ph type="title"/>
          </p:nvPr>
        </p:nvSpPr>
        <p:spPr/>
        <p:txBody>
          <a:bodyPr/>
          <a:lstStyle/>
          <a:p>
            <a:r>
              <a:rPr lang="en-US" dirty="0"/>
              <a:t>Understanding Families</a:t>
            </a:r>
          </a:p>
        </p:txBody>
      </p:sp>
      <p:sp>
        <p:nvSpPr>
          <p:cNvPr id="3" name="Content Placeholder 2">
            <a:extLst>
              <a:ext uri="{FF2B5EF4-FFF2-40B4-BE49-F238E27FC236}">
                <a16:creationId xmlns:a16="http://schemas.microsoft.com/office/drawing/2014/main" id="{4F2A5075-39A8-724F-BF9D-C03D28369283}"/>
              </a:ext>
            </a:extLst>
          </p:cNvPr>
          <p:cNvSpPr>
            <a:spLocks noGrp="1"/>
          </p:cNvSpPr>
          <p:nvPr>
            <p:ph idx="1"/>
          </p:nvPr>
        </p:nvSpPr>
        <p:spPr>
          <a:xfrm>
            <a:off x="640079" y="2336292"/>
            <a:ext cx="10890928" cy="4373656"/>
          </a:xfrm>
        </p:spPr>
        <p:txBody>
          <a:bodyPr>
            <a:normAutofit/>
          </a:bodyPr>
          <a:lstStyle/>
          <a:p>
            <a:pPr marL="0" indent="0">
              <a:buNone/>
            </a:pPr>
            <a:r>
              <a:rPr lang="en-US" b="1" dirty="0"/>
              <a:t>Definition:</a:t>
            </a:r>
            <a:br>
              <a:rPr lang="en-US" dirty="0"/>
            </a:br>
            <a:r>
              <a:rPr lang="en-US" dirty="0"/>
              <a:t>A</a:t>
            </a:r>
            <a:r>
              <a:rPr lang="en-US" b="1" dirty="0"/>
              <a:t> family </a:t>
            </a:r>
            <a:r>
              <a:rPr lang="en-US" dirty="0"/>
              <a:t>is anyone the client defines as important to their well-being—related or not. Families often share emotional, financial, or caregiving responsibilities.</a:t>
            </a:r>
          </a:p>
          <a:p>
            <a:pPr marL="0" indent="0">
              <a:buNone/>
            </a:pPr>
            <a:r>
              <a:rPr lang="en-US" b="1" dirty="0"/>
              <a:t>When involving families in treatment, discuss:</a:t>
            </a:r>
            <a:endParaRPr lang="en-US" dirty="0"/>
          </a:p>
          <a:p>
            <a:r>
              <a:rPr lang="en-US" dirty="0"/>
              <a:t>Importance of family participation</a:t>
            </a:r>
          </a:p>
          <a:p>
            <a:r>
              <a:rPr lang="en-US" dirty="0"/>
              <a:t>Which family members to include</a:t>
            </a:r>
          </a:p>
          <a:p>
            <a:r>
              <a:rPr lang="en-US" dirty="0"/>
              <a:t>Safety concerns and confidentiality</a:t>
            </a:r>
          </a:p>
          <a:p>
            <a:r>
              <a:rPr lang="en-US" dirty="0"/>
              <a:t>Cultural practices and boundaries</a:t>
            </a:r>
          </a:p>
          <a:p>
            <a:r>
              <a:rPr lang="en-US" dirty="0"/>
              <a:t>Necessary releases or permissions</a:t>
            </a:r>
          </a:p>
          <a:p>
            <a:endParaRPr lang="en-US" dirty="0"/>
          </a:p>
        </p:txBody>
      </p:sp>
      <p:pic>
        <p:nvPicPr>
          <p:cNvPr id="4" name="Picture 3">
            <a:extLst>
              <a:ext uri="{FF2B5EF4-FFF2-40B4-BE49-F238E27FC236}">
                <a16:creationId xmlns:a16="http://schemas.microsoft.com/office/drawing/2014/main" id="{3633DCB8-950B-1014-269A-5A7396908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4741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4691-1BD1-DD85-2999-4BAA378B11A1}"/>
              </a:ext>
            </a:extLst>
          </p:cNvPr>
          <p:cNvSpPr>
            <a:spLocks noGrp="1"/>
          </p:cNvSpPr>
          <p:nvPr>
            <p:ph type="title"/>
          </p:nvPr>
        </p:nvSpPr>
        <p:spPr/>
        <p:txBody>
          <a:bodyPr/>
          <a:lstStyle/>
          <a:p>
            <a:r>
              <a:rPr lang="en-US" dirty="0"/>
              <a:t>Understanding Families </a:t>
            </a:r>
            <a:r>
              <a:rPr lang="en-US" sz="2000" dirty="0"/>
              <a:t>(continued)</a:t>
            </a:r>
          </a:p>
        </p:txBody>
      </p:sp>
      <p:sp>
        <p:nvSpPr>
          <p:cNvPr id="3" name="Content Placeholder 2">
            <a:extLst>
              <a:ext uri="{FF2B5EF4-FFF2-40B4-BE49-F238E27FC236}">
                <a16:creationId xmlns:a16="http://schemas.microsoft.com/office/drawing/2014/main" id="{3B50AFB8-940F-E533-2744-E12E89D49903}"/>
              </a:ext>
            </a:extLst>
          </p:cNvPr>
          <p:cNvSpPr>
            <a:spLocks noGrp="1"/>
          </p:cNvSpPr>
          <p:nvPr>
            <p:ph idx="1"/>
          </p:nvPr>
        </p:nvSpPr>
        <p:spPr/>
        <p:txBody>
          <a:bodyPr/>
          <a:lstStyle/>
          <a:p>
            <a:pPr marL="0" indent="0">
              <a:buNone/>
            </a:pPr>
            <a:r>
              <a:rPr lang="en-US" b="1" dirty="0"/>
              <a:t>Benefits of family involvement:</a:t>
            </a:r>
          </a:p>
          <a:p>
            <a:r>
              <a:rPr lang="en-US" dirty="0"/>
              <a:t>Encourages recovery and continued treatment</a:t>
            </a:r>
          </a:p>
          <a:p>
            <a:r>
              <a:rPr lang="en-US" dirty="0"/>
              <a:t>Improves communication and support</a:t>
            </a:r>
          </a:p>
          <a:p>
            <a:r>
              <a:rPr lang="en-US" dirty="0"/>
              <a:t>Reduces conflict and stress</a:t>
            </a:r>
          </a:p>
          <a:p>
            <a:r>
              <a:rPr lang="en-US" dirty="0"/>
              <a:t>Builds understanding and shared problem-solving</a:t>
            </a:r>
          </a:p>
          <a:p>
            <a:endParaRPr lang="en-US" dirty="0"/>
          </a:p>
        </p:txBody>
      </p:sp>
      <p:pic>
        <p:nvPicPr>
          <p:cNvPr id="4" name="Picture 3">
            <a:extLst>
              <a:ext uri="{FF2B5EF4-FFF2-40B4-BE49-F238E27FC236}">
                <a16:creationId xmlns:a16="http://schemas.microsoft.com/office/drawing/2014/main" id="{AE30992A-0E9A-7D8A-A885-CEACC4B8C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0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22B8-D395-9E91-3C12-20267619AA06}"/>
              </a:ext>
            </a:extLst>
          </p:cNvPr>
          <p:cNvSpPr>
            <a:spLocks noGrp="1"/>
          </p:cNvSpPr>
          <p:nvPr>
            <p:ph type="title"/>
          </p:nvPr>
        </p:nvSpPr>
        <p:spPr/>
        <p:txBody>
          <a:bodyPr/>
          <a:lstStyle/>
          <a:p>
            <a:r>
              <a:rPr lang="en-US" dirty="0"/>
              <a:t>Why Families May Resist</a:t>
            </a:r>
          </a:p>
        </p:txBody>
      </p:sp>
      <p:sp>
        <p:nvSpPr>
          <p:cNvPr id="3" name="Content Placeholder 2">
            <a:extLst>
              <a:ext uri="{FF2B5EF4-FFF2-40B4-BE49-F238E27FC236}">
                <a16:creationId xmlns:a16="http://schemas.microsoft.com/office/drawing/2014/main" id="{DA33FC09-2412-A579-6AEF-4E3F0A673C26}"/>
              </a:ext>
            </a:extLst>
          </p:cNvPr>
          <p:cNvSpPr>
            <a:spLocks noGrp="1"/>
          </p:cNvSpPr>
          <p:nvPr>
            <p:ph idx="1"/>
          </p:nvPr>
        </p:nvSpPr>
        <p:spPr>
          <a:xfrm>
            <a:off x="640079" y="2048570"/>
            <a:ext cx="10890928" cy="4809430"/>
          </a:xfrm>
        </p:spPr>
        <p:txBody>
          <a:bodyPr>
            <a:normAutofit/>
          </a:bodyPr>
          <a:lstStyle/>
          <a:p>
            <a:pPr marL="0" indent="0">
              <a:buNone/>
            </a:pPr>
            <a:r>
              <a:rPr lang="en-US" sz="1400" b="1" dirty="0"/>
              <a:t>Resistance can stem from:</a:t>
            </a:r>
          </a:p>
          <a:p>
            <a:r>
              <a:rPr lang="en-US" sz="1400" b="1" dirty="0"/>
              <a:t>Previous negative experiences</a:t>
            </a:r>
            <a:r>
              <a:rPr lang="en-US" sz="1400" dirty="0"/>
              <a:t> – feeling unheard or dismissed by professionals.</a:t>
            </a:r>
          </a:p>
          <a:p>
            <a:r>
              <a:rPr lang="en-US" sz="1400" b="1" dirty="0"/>
              <a:t>Perceptions of providers</a:t>
            </a:r>
            <a:r>
              <a:rPr lang="en-US" sz="1400" dirty="0"/>
              <a:t> – distrust, feeling judged, or poor communication.</a:t>
            </a:r>
          </a:p>
          <a:p>
            <a:r>
              <a:rPr lang="en-US" sz="1400" b="1" dirty="0"/>
              <a:t>Personal emotions</a:t>
            </a:r>
            <a:r>
              <a:rPr lang="en-US" sz="1400" dirty="0"/>
              <a:t> – shame, ambivalence, or lack of confidence.</a:t>
            </a:r>
          </a:p>
          <a:p>
            <a:r>
              <a:rPr lang="en-US" sz="1400" b="1" dirty="0"/>
              <a:t>Stigma and cultural beliefs</a:t>
            </a:r>
            <a:r>
              <a:rPr lang="en-US" sz="1400" dirty="0"/>
              <a:t> – fear of judgment or discrimination.</a:t>
            </a:r>
          </a:p>
          <a:p>
            <a:pPr marL="0" indent="0">
              <a:buNone/>
            </a:pPr>
            <a:r>
              <a:rPr lang="en-US" sz="1400" b="1" dirty="0"/>
              <a:t>What you can do:</a:t>
            </a:r>
            <a:endParaRPr lang="en-US" sz="1400" dirty="0"/>
          </a:p>
          <a:p>
            <a:r>
              <a:rPr lang="en-US" sz="1400" dirty="0"/>
              <a:t>Listen respectfully and show empathy.</a:t>
            </a:r>
          </a:p>
          <a:p>
            <a:r>
              <a:rPr lang="en-US" sz="1400" dirty="0"/>
              <a:t>Build trust by keeping promises and honoring confidentiality.</a:t>
            </a:r>
          </a:p>
          <a:p>
            <a:r>
              <a:rPr lang="en-US" sz="1400" dirty="0"/>
              <a:t>Validate feelings without judgment.</a:t>
            </a:r>
          </a:p>
          <a:p>
            <a:r>
              <a:rPr lang="en-US" sz="1400" dirty="0"/>
              <a:t>Ask questions to understand each family’s perspective.</a:t>
            </a:r>
          </a:p>
          <a:p>
            <a:r>
              <a:rPr lang="en-US" sz="1400" dirty="0"/>
              <a:t>Consult your supervisor for guidance when needed.</a:t>
            </a:r>
          </a:p>
          <a:p>
            <a:endParaRPr lang="en-US" sz="1600" dirty="0"/>
          </a:p>
        </p:txBody>
      </p:sp>
      <p:pic>
        <p:nvPicPr>
          <p:cNvPr id="4" name="Picture 3">
            <a:extLst>
              <a:ext uri="{FF2B5EF4-FFF2-40B4-BE49-F238E27FC236}">
                <a16:creationId xmlns:a16="http://schemas.microsoft.com/office/drawing/2014/main" id="{33213D81-35B0-FA82-DA2F-683419E62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743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964B2-384D-7044-F9EE-7C96A812BADD}"/>
              </a:ext>
            </a:extLst>
          </p:cNvPr>
          <p:cNvSpPr>
            <a:spLocks noGrp="1"/>
          </p:cNvSpPr>
          <p:nvPr>
            <p:ph type="title"/>
          </p:nvPr>
        </p:nvSpPr>
        <p:spPr/>
        <p:txBody>
          <a:bodyPr/>
          <a:lstStyle/>
          <a:p>
            <a:r>
              <a:rPr lang="en-US" dirty="0"/>
              <a:t>Effective Communication and Support</a:t>
            </a:r>
          </a:p>
        </p:txBody>
      </p:sp>
      <p:sp>
        <p:nvSpPr>
          <p:cNvPr id="3" name="Content Placeholder 2">
            <a:extLst>
              <a:ext uri="{FF2B5EF4-FFF2-40B4-BE49-F238E27FC236}">
                <a16:creationId xmlns:a16="http://schemas.microsoft.com/office/drawing/2014/main" id="{66D08F88-09F6-7082-198B-9B66EF9D6C17}"/>
              </a:ext>
            </a:extLst>
          </p:cNvPr>
          <p:cNvSpPr>
            <a:spLocks noGrp="1"/>
          </p:cNvSpPr>
          <p:nvPr>
            <p:ph idx="1"/>
          </p:nvPr>
        </p:nvSpPr>
        <p:spPr/>
        <p:txBody>
          <a:bodyPr/>
          <a:lstStyle/>
          <a:p>
            <a:pPr marL="0" indent="0">
              <a:buNone/>
            </a:pPr>
            <a:r>
              <a:rPr lang="en-US" b="1" dirty="0"/>
              <a:t>Cultural Competence</a:t>
            </a:r>
          </a:p>
          <a:p>
            <a:r>
              <a:rPr lang="en-US" dirty="0"/>
              <a:t>Recognize your own beliefs and biases.</a:t>
            </a:r>
          </a:p>
          <a:p>
            <a:r>
              <a:rPr lang="en-US" dirty="0"/>
              <a:t>Respect cultural customs, languages, and traditions.</a:t>
            </a:r>
          </a:p>
          <a:p>
            <a:r>
              <a:rPr lang="en-US" dirty="0"/>
              <a:t>Adapt your communication to fit each family’s needs.</a:t>
            </a:r>
          </a:p>
          <a:p>
            <a:r>
              <a:rPr lang="en-US" dirty="0"/>
              <a:t>Seek supervision if unsure how to respond to cultural differences.</a:t>
            </a:r>
          </a:p>
          <a:p>
            <a:pPr marL="0" indent="0">
              <a:buNone/>
            </a:pPr>
            <a:endParaRPr lang="en-US" dirty="0"/>
          </a:p>
        </p:txBody>
      </p:sp>
      <p:pic>
        <p:nvPicPr>
          <p:cNvPr id="4" name="Picture 3">
            <a:extLst>
              <a:ext uri="{FF2B5EF4-FFF2-40B4-BE49-F238E27FC236}">
                <a16:creationId xmlns:a16="http://schemas.microsoft.com/office/drawing/2014/main" id="{3F17D0CD-BB11-0BE3-0965-C4D863919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0899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C4C1-7747-D4CF-86DF-6F4128B7A035}"/>
              </a:ext>
            </a:extLst>
          </p:cNvPr>
          <p:cNvSpPr>
            <a:spLocks noGrp="1"/>
          </p:cNvSpPr>
          <p:nvPr>
            <p:ph type="title"/>
          </p:nvPr>
        </p:nvSpPr>
        <p:spPr/>
        <p:txBody>
          <a:bodyPr/>
          <a:lstStyle/>
          <a:p>
            <a:r>
              <a:rPr lang="en-US" dirty="0"/>
              <a:t>Effective Communication and Support</a:t>
            </a:r>
          </a:p>
        </p:txBody>
      </p:sp>
      <p:sp>
        <p:nvSpPr>
          <p:cNvPr id="3" name="Content Placeholder 2">
            <a:extLst>
              <a:ext uri="{FF2B5EF4-FFF2-40B4-BE49-F238E27FC236}">
                <a16:creationId xmlns:a16="http://schemas.microsoft.com/office/drawing/2014/main" id="{DC9F1AD0-958C-CF59-0A80-9507718815DF}"/>
              </a:ext>
            </a:extLst>
          </p:cNvPr>
          <p:cNvSpPr>
            <a:spLocks noGrp="1"/>
          </p:cNvSpPr>
          <p:nvPr>
            <p:ph idx="1"/>
          </p:nvPr>
        </p:nvSpPr>
        <p:spPr>
          <a:xfrm>
            <a:off x="650536" y="2486630"/>
            <a:ext cx="10890928" cy="3566160"/>
          </a:xfrm>
        </p:spPr>
        <p:txBody>
          <a:bodyPr/>
          <a:lstStyle/>
          <a:p>
            <a:pPr marL="0" indent="0">
              <a:buNone/>
            </a:pPr>
            <a:r>
              <a:rPr lang="en-US" b="1" dirty="0"/>
              <a:t>Skilled Listening</a:t>
            </a:r>
          </a:p>
          <a:p>
            <a:r>
              <a:rPr lang="en-US" dirty="0"/>
              <a:t>Allow families to speak without interruption.</a:t>
            </a:r>
          </a:p>
          <a:p>
            <a:r>
              <a:rPr lang="en-US" dirty="0"/>
              <a:t>Focus on both their words and emotions.</a:t>
            </a:r>
          </a:p>
          <a:p>
            <a:r>
              <a:rPr lang="en-US" dirty="0"/>
              <a:t>Avoid being confrontational or trying to “fix” things immediately.</a:t>
            </a:r>
          </a:p>
          <a:p>
            <a:r>
              <a:rPr lang="en-US" dirty="0"/>
              <a:t>Show empathy and genuine interest.</a:t>
            </a:r>
          </a:p>
          <a:p>
            <a:endParaRPr lang="en-US" dirty="0"/>
          </a:p>
        </p:txBody>
      </p:sp>
      <p:pic>
        <p:nvPicPr>
          <p:cNvPr id="4" name="Picture 3">
            <a:extLst>
              <a:ext uri="{FF2B5EF4-FFF2-40B4-BE49-F238E27FC236}">
                <a16:creationId xmlns:a16="http://schemas.microsoft.com/office/drawing/2014/main" id="{63E69196-7F37-2059-16DF-7BFD673101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0882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FCDE-0129-7EB6-F0F3-EA22E58E7DD7}"/>
              </a:ext>
            </a:extLst>
          </p:cNvPr>
          <p:cNvSpPr>
            <a:spLocks noGrp="1"/>
          </p:cNvSpPr>
          <p:nvPr>
            <p:ph type="title"/>
          </p:nvPr>
        </p:nvSpPr>
        <p:spPr/>
        <p:txBody>
          <a:bodyPr/>
          <a:lstStyle/>
          <a:p>
            <a:r>
              <a:rPr lang="en-US" dirty="0"/>
              <a:t>Effective Communication and Support</a:t>
            </a:r>
          </a:p>
        </p:txBody>
      </p:sp>
      <p:sp>
        <p:nvSpPr>
          <p:cNvPr id="3" name="Content Placeholder 2">
            <a:extLst>
              <a:ext uri="{FF2B5EF4-FFF2-40B4-BE49-F238E27FC236}">
                <a16:creationId xmlns:a16="http://schemas.microsoft.com/office/drawing/2014/main" id="{84E521AF-931A-BCEC-DB9D-50C2490348C3}"/>
              </a:ext>
            </a:extLst>
          </p:cNvPr>
          <p:cNvSpPr>
            <a:spLocks noGrp="1"/>
          </p:cNvSpPr>
          <p:nvPr>
            <p:ph idx="1"/>
          </p:nvPr>
        </p:nvSpPr>
        <p:spPr/>
        <p:txBody>
          <a:bodyPr>
            <a:normAutofit fontScale="85000" lnSpcReduction="20000"/>
          </a:bodyPr>
          <a:lstStyle/>
          <a:p>
            <a:pPr marL="0" indent="0">
              <a:buNone/>
            </a:pPr>
            <a:r>
              <a:rPr lang="en-US" sz="2200" b="1" dirty="0"/>
              <a:t>Ask Open-Ended Questions: </a:t>
            </a:r>
            <a:r>
              <a:rPr lang="en-US" sz="2200" dirty="0"/>
              <a:t>(avoid yes/no questions when exploring feelings).</a:t>
            </a:r>
          </a:p>
          <a:p>
            <a:pPr marL="0" indent="0">
              <a:buNone/>
            </a:pPr>
            <a:endParaRPr lang="en-US" sz="2200" b="1" dirty="0"/>
          </a:p>
          <a:p>
            <a:pPr marL="0" indent="0">
              <a:buNone/>
            </a:pPr>
            <a:r>
              <a:rPr lang="en-US" sz="2200" b="1" dirty="0"/>
              <a:t>Encourage dialogue and understanding.</a:t>
            </a:r>
            <a:br>
              <a:rPr lang="en-US" sz="2200" dirty="0"/>
            </a:br>
            <a:r>
              <a:rPr lang="en-US" sz="2200" b="1" dirty="0"/>
              <a:t>Examples:</a:t>
            </a:r>
            <a:r>
              <a:rPr lang="en-US" sz="2200" dirty="0"/>
              <a:t> </a:t>
            </a:r>
          </a:p>
          <a:p>
            <a:pPr marL="0" indent="0">
              <a:buNone/>
            </a:pPr>
            <a:r>
              <a:rPr lang="en-US" sz="2200" dirty="0"/>
              <a:t>“How has your family been coping with this change?”</a:t>
            </a:r>
          </a:p>
          <a:p>
            <a:pPr marL="0" indent="0">
              <a:buNone/>
            </a:pPr>
            <a:r>
              <a:rPr lang="en-US" sz="2200" dirty="0"/>
              <a:t>“What’s on your mind right now?”</a:t>
            </a:r>
          </a:p>
          <a:p>
            <a:pPr marL="0" indent="0">
              <a:buNone/>
            </a:pPr>
            <a:r>
              <a:rPr lang="en-US" sz="2200" dirty="0"/>
              <a:t>“Can you tell me a little more about that?”</a:t>
            </a:r>
          </a:p>
          <a:p>
            <a:pPr marL="0" indent="0">
              <a:buNone/>
            </a:pPr>
            <a:r>
              <a:rPr lang="en-US" sz="2200" dirty="0"/>
              <a:t>“What are your biggest concerns at the moment”?</a:t>
            </a:r>
            <a:br>
              <a:rPr lang="en-US" dirty="0"/>
            </a:br>
            <a:endParaRPr lang="en-US" dirty="0"/>
          </a:p>
        </p:txBody>
      </p:sp>
      <p:pic>
        <p:nvPicPr>
          <p:cNvPr id="4" name="Picture 3">
            <a:extLst>
              <a:ext uri="{FF2B5EF4-FFF2-40B4-BE49-F238E27FC236}">
                <a16:creationId xmlns:a16="http://schemas.microsoft.com/office/drawing/2014/main" id="{CB3324B8-3145-8ECB-A93A-55AEAB820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52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D77F-8D31-7BCE-7A75-888CA9A0063A}"/>
              </a:ext>
            </a:extLst>
          </p:cNvPr>
          <p:cNvSpPr>
            <a:spLocks noGrp="1"/>
          </p:cNvSpPr>
          <p:nvPr>
            <p:ph type="title"/>
          </p:nvPr>
        </p:nvSpPr>
        <p:spPr/>
        <p:txBody>
          <a:bodyPr/>
          <a:lstStyle/>
          <a:p>
            <a:r>
              <a:rPr lang="en-US" dirty="0"/>
              <a:t>Effective Communication and Support</a:t>
            </a:r>
          </a:p>
        </p:txBody>
      </p:sp>
      <p:sp>
        <p:nvSpPr>
          <p:cNvPr id="3" name="Content Placeholder 2">
            <a:extLst>
              <a:ext uri="{FF2B5EF4-FFF2-40B4-BE49-F238E27FC236}">
                <a16:creationId xmlns:a16="http://schemas.microsoft.com/office/drawing/2014/main" id="{47FDC1A0-50BF-23F6-A696-94F24290F619}"/>
              </a:ext>
            </a:extLst>
          </p:cNvPr>
          <p:cNvSpPr>
            <a:spLocks noGrp="1"/>
          </p:cNvSpPr>
          <p:nvPr>
            <p:ph idx="1"/>
          </p:nvPr>
        </p:nvSpPr>
        <p:spPr/>
        <p:txBody>
          <a:bodyPr/>
          <a:lstStyle/>
          <a:p>
            <a:pPr marL="0" indent="0">
              <a:buNone/>
            </a:pPr>
            <a:r>
              <a:rPr lang="en-US" b="1" u="sng" dirty="0"/>
              <a:t>Reflective Statements</a:t>
            </a:r>
          </a:p>
          <a:p>
            <a:pPr marL="0" indent="0">
              <a:buNone/>
            </a:pPr>
            <a:r>
              <a:rPr lang="en-US" dirty="0"/>
              <a:t>Show that you’re listening and understanding.</a:t>
            </a:r>
          </a:p>
          <a:p>
            <a:r>
              <a:rPr lang="en-US" b="1" dirty="0"/>
              <a:t>Restating:</a:t>
            </a:r>
            <a:r>
              <a:rPr lang="en-US" dirty="0"/>
              <a:t> Repeat key ideas in their words.</a:t>
            </a:r>
          </a:p>
          <a:p>
            <a:r>
              <a:rPr lang="en-US" b="1" dirty="0"/>
              <a:t>Paraphrasing:</a:t>
            </a:r>
            <a:r>
              <a:rPr lang="en-US" dirty="0"/>
              <a:t> Rephrase to confirm meaning.</a:t>
            </a:r>
          </a:p>
          <a:p>
            <a:r>
              <a:rPr lang="en-US" b="1" dirty="0"/>
              <a:t>Emotional labeling:</a:t>
            </a:r>
            <a:r>
              <a:rPr lang="en-US" dirty="0"/>
              <a:t> Identify and check the emotion you notice (“It sounds like you’re feeling frustrated- is that right?”).</a:t>
            </a:r>
          </a:p>
          <a:p>
            <a:endParaRPr lang="en-US" dirty="0"/>
          </a:p>
        </p:txBody>
      </p:sp>
      <p:pic>
        <p:nvPicPr>
          <p:cNvPr id="6" name="Picture 3">
            <a:extLst>
              <a:ext uri="{FF2B5EF4-FFF2-40B4-BE49-F238E27FC236}">
                <a16:creationId xmlns:a16="http://schemas.microsoft.com/office/drawing/2014/main" id="{7612B469-F326-415D-FF12-E30C14A47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3637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92EE6-0AC8-C4AD-D2A5-EA153879B413}"/>
              </a:ext>
            </a:extLst>
          </p:cNvPr>
          <p:cNvSpPr>
            <a:spLocks noGrp="1"/>
          </p:cNvSpPr>
          <p:nvPr>
            <p:ph type="title"/>
          </p:nvPr>
        </p:nvSpPr>
        <p:spPr/>
        <p:txBody>
          <a:bodyPr/>
          <a:lstStyle/>
          <a:p>
            <a:r>
              <a:rPr lang="en-US" dirty="0"/>
              <a:t>Effective Communication and Support</a:t>
            </a:r>
          </a:p>
        </p:txBody>
      </p:sp>
      <p:sp>
        <p:nvSpPr>
          <p:cNvPr id="3" name="Content Placeholder 2">
            <a:extLst>
              <a:ext uri="{FF2B5EF4-FFF2-40B4-BE49-F238E27FC236}">
                <a16:creationId xmlns:a16="http://schemas.microsoft.com/office/drawing/2014/main" id="{ACAA04B5-A702-BDC4-ADAB-D5F10C29CBA1}"/>
              </a:ext>
            </a:extLst>
          </p:cNvPr>
          <p:cNvSpPr>
            <a:spLocks noGrp="1"/>
          </p:cNvSpPr>
          <p:nvPr>
            <p:ph idx="1"/>
          </p:nvPr>
        </p:nvSpPr>
        <p:spPr/>
        <p:txBody>
          <a:bodyPr/>
          <a:lstStyle/>
          <a:p>
            <a:pPr marL="0" indent="0">
              <a:buNone/>
            </a:pPr>
            <a:r>
              <a:rPr lang="en-US" b="1" u="sng" dirty="0"/>
              <a:t>Positive Nonverbal Communication</a:t>
            </a:r>
          </a:p>
          <a:p>
            <a:pPr marL="0" indent="0">
              <a:buNone/>
            </a:pPr>
            <a:r>
              <a:rPr lang="en-US" b="1" dirty="0"/>
              <a:t>Your body language speaks too:</a:t>
            </a:r>
          </a:p>
          <a:p>
            <a:r>
              <a:rPr lang="en-US" dirty="0"/>
              <a:t>Keep hands relaxed and visible</a:t>
            </a:r>
          </a:p>
          <a:p>
            <a:r>
              <a:rPr lang="en-US" dirty="0"/>
              <a:t>Maintain comfortable eye contact</a:t>
            </a:r>
          </a:p>
          <a:p>
            <a:r>
              <a:rPr lang="en-US" dirty="0"/>
              <a:t>Nod and smile appropriately</a:t>
            </a:r>
          </a:p>
          <a:p>
            <a:r>
              <a:rPr lang="en-US" dirty="0"/>
              <a:t>Use open posture</a:t>
            </a:r>
          </a:p>
          <a:p>
            <a:endParaRPr lang="en-US" dirty="0"/>
          </a:p>
        </p:txBody>
      </p:sp>
      <p:pic>
        <p:nvPicPr>
          <p:cNvPr id="4" name="Picture 3">
            <a:extLst>
              <a:ext uri="{FF2B5EF4-FFF2-40B4-BE49-F238E27FC236}">
                <a16:creationId xmlns:a16="http://schemas.microsoft.com/office/drawing/2014/main" id="{EEBAACA8-7897-7824-9FFD-AD1511D93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71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6252BE-816B-6E77-5A38-98FA10B5465F}"/>
              </a:ext>
            </a:extLst>
          </p:cNvPr>
          <p:cNvSpPr>
            <a:spLocks noGrp="1"/>
          </p:cNvSpPr>
          <p:nvPr>
            <p:ph type="title"/>
          </p:nvPr>
        </p:nvSpPr>
        <p:spPr>
          <a:xfrm>
            <a:off x="1376801" y="547859"/>
            <a:ext cx="8839200" cy="1015765"/>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6 CCBHC Program Principles</a:t>
            </a:r>
          </a:p>
        </p:txBody>
      </p:sp>
      <p:pic>
        <p:nvPicPr>
          <p:cNvPr id="5" name="Picture 4">
            <a:extLst>
              <a:ext uri="{FF2B5EF4-FFF2-40B4-BE49-F238E27FC236}">
                <a16:creationId xmlns:a16="http://schemas.microsoft.com/office/drawing/2014/main" id="{809E62CF-1305-035C-ABC1-8189C75E9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7" name="TextBox 6">
            <a:extLst>
              <a:ext uri="{FF2B5EF4-FFF2-40B4-BE49-F238E27FC236}">
                <a16:creationId xmlns:a16="http://schemas.microsoft.com/office/drawing/2014/main" id="{186E8AC3-E9D8-AC9D-2181-BC37C4A52EE5}"/>
              </a:ext>
            </a:extLst>
          </p:cNvPr>
          <p:cNvSpPr txBox="1"/>
          <p:nvPr/>
        </p:nvSpPr>
        <p:spPr>
          <a:xfrm>
            <a:off x="2368295" y="1819656"/>
            <a:ext cx="7082945" cy="2677656"/>
          </a:xfrm>
          <a:prstGeom prst="rect">
            <a:avLst/>
          </a:prstGeom>
          <a:noFill/>
        </p:spPr>
        <p:txBody>
          <a:bodyPr wrap="square" rtlCol="0">
            <a:spAutoFit/>
          </a:bodyPr>
          <a:lstStyle/>
          <a:p>
            <a:pPr marL="285750" indent="-285750">
              <a:buFont typeface="Wingdings" panose="05000000000000000000" pitchFamily="2" charset="2"/>
              <a:buChar char="Ø"/>
            </a:pPr>
            <a:r>
              <a:rPr lang="en-US" sz="2800" dirty="0">
                <a:latin typeface="Californian FB" panose="0207040306080B030204" pitchFamily="18" charset="0"/>
              </a:rPr>
              <a:t> Staffing</a:t>
            </a:r>
          </a:p>
          <a:p>
            <a:pPr marL="285750" indent="-285750">
              <a:buFont typeface="Wingdings" panose="05000000000000000000" pitchFamily="2" charset="2"/>
              <a:buChar char="Ø"/>
            </a:pPr>
            <a:r>
              <a:rPr lang="en-US" sz="2800" dirty="0">
                <a:latin typeface="Californian FB" panose="0207040306080B030204" pitchFamily="18" charset="0"/>
              </a:rPr>
              <a:t> Availability &amp; Accessibility of Services</a:t>
            </a:r>
          </a:p>
          <a:p>
            <a:pPr marL="285750" indent="-285750">
              <a:buFont typeface="Wingdings" panose="05000000000000000000" pitchFamily="2" charset="2"/>
              <a:buChar char="Ø"/>
            </a:pPr>
            <a:r>
              <a:rPr lang="en-US" sz="2800" dirty="0">
                <a:latin typeface="Californian FB" panose="0207040306080B030204" pitchFamily="18" charset="0"/>
              </a:rPr>
              <a:t> Care Coordination</a:t>
            </a:r>
          </a:p>
          <a:p>
            <a:pPr marL="285750" indent="-285750">
              <a:buFont typeface="Wingdings" panose="05000000000000000000" pitchFamily="2" charset="2"/>
              <a:buChar char="Ø"/>
            </a:pPr>
            <a:r>
              <a:rPr lang="en-US" sz="2800" dirty="0">
                <a:latin typeface="Californian FB" panose="0207040306080B030204" pitchFamily="18" charset="0"/>
              </a:rPr>
              <a:t> Scope of Services</a:t>
            </a:r>
          </a:p>
          <a:p>
            <a:pPr marL="285750" indent="-285750">
              <a:buFont typeface="Wingdings" panose="05000000000000000000" pitchFamily="2" charset="2"/>
              <a:buChar char="Ø"/>
            </a:pPr>
            <a:r>
              <a:rPr lang="en-US" sz="2800" dirty="0">
                <a:latin typeface="Californian FB" panose="0207040306080B030204" pitchFamily="18" charset="0"/>
              </a:rPr>
              <a:t> Quality &amp; Other Reporting</a:t>
            </a:r>
          </a:p>
          <a:p>
            <a:pPr marL="285750" indent="-285750">
              <a:buFont typeface="Wingdings" panose="05000000000000000000" pitchFamily="2" charset="2"/>
              <a:buChar char="Ø"/>
            </a:pPr>
            <a:r>
              <a:rPr lang="en-US" sz="2800" dirty="0">
                <a:latin typeface="Californian FB" panose="0207040306080B030204" pitchFamily="18" charset="0"/>
              </a:rPr>
              <a:t> Organizational Authority &amp; Governance</a:t>
            </a:r>
          </a:p>
        </p:txBody>
      </p:sp>
    </p:spTree>
    <p:extLst>
      <p:ext uri="{BB962C8B-B14F-4D97-AF65-F5344CB8AC3E}">
        <p14:creationId xmlns:p14="http://schemas.microsoft.com/office/powerpoint/2010/main" val="1048371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28A2-49D3-DE7D-A154-44DC0693354F}"/>
              </a:ext>
            </a:extLst>
          </p:cNvPr>
          <p:cNvSpPr>
            <a:spLocks noGrp="1"/>
          </p:cNvSpPr>
          <p:nvPr>
            <p:ph type="title"/>
          </p:nvPr>
        </p:nvSpPr>
        <p:spPr/>
        <p:txBody>
          <a:bodyPr/>
          <a:lstStyle/>
          <a:p>
            <a:r>
              <a:rPr lang="en-US" dirty="0"/>
              <a:t>Effective Communication and Support</a:t>
            </a:r>
          </a:p>
        </p:txBody>
      </p:sp>
      <p:sp>
        <p:nvSpPr>
          <p:cNvPr id="3" name="Content Placeholder 2">
            <a:extLst>
              <a:ext uri="{FF2B5EF4-FFF2-40B4-BE49-F238E27FC236}">
                <a16:creationId xmlns:a16="http://schemas.microsoft.com/office/drawing/2014/main" id="{BB06237B-5947-8BB1-669D-1A62499C5A0D}"/>
              </a:ext>
            </a:extLst>
          </p:cNvPr>
          <p:cNvSpPr>
            <a:spLocks noGrp="1"/>
          </p:cNvSpPr>
          <p:nvPr>
            <p:ph idx="1"/>
          </p:nvPr>
        </p:nvSpPr>
        <p:spPr/>
        <p:txBody>
          <a:bodyPr/>
          <a:lstStyle/>
          <a:p>
            <a:pPr marL="0" indent="0">
              <a:buNone/>
            </a:pPr>
            <a:r>
              <a:rPr lang="en-US" b="1" u="sng" dirty="0"/>
              <a:t>Clear Goal-Setting</a:t>
            </a:r>
          </a:p>
          <a:p>
            <a:pPr marL="0" indent="0">
              <a:buNone/>
            </a:pPr>
            <a:r>
              <a:rPr lang="en-US" b="1" dirty="0"/>
              <a:t>At the first meeting:</a:t>
            </a:r>
          </a:p>
          <a:p>
            <a:r>
              <a:rPr lang="en-US" dirty="0"/>
              <a:t>Explain who you are, your role, and why you’re there</a:t>
            </a:r>
          </a:p>
          <a:p>
            <a:r>
              <a:rPr lang="en-US" dirty="0"/>
              <a:t>Collaborate on goals that serve the client and family</a:t>
            </a:r>
          </a:p>
          <a:p>
            <a:r>
              <a:rPr lang="en-US" dirty="0"/>
              <a:t>Review goals together at the end of each visit</a:t>
            </a:r>
          </a:p>
          <a:p>
            <a:r>
              <a:rPr lang="en-US" dirty="0"/>
              <a:t>Highlight strengths before discussing challenges</a:t>
            </a:r>
          </a:p>
          <a:p>
            <a:endParaRPr lang="en-US" dirty="0"/>
          </a:p>
        </p:txBody>
      </p:sp>
      <p:pic>
        <p:nvPicPr>
          <p:cNvPr id="4" name="Picture 3">
            <a:extLst>
              <a:ext uri="{FF2B5EF4-FFF2-40B4-BE49-F238E27FC236}">
                <a16:creationId xmlns:a16="http://schemas.microsoft.com/office/drawing/2014/main" id="{5286D964-1035-6AA4-E153-01052FA85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604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C4288-AC66-F4BA-B054-5B09A31F2C40}"/>
              </a:ext>
            </a:extLst>
          </p:cNvPr>
          <p:cNvSpPr>
            <a:spLocks noGrp="1"/>
          </p:cNvSpPr>
          <p:nvPr>
            <p:ph type="title"/>
          </p:nvPr>
        </p:nvSpPr>
        <p:spPr/>
        <p:txBody>
          <a:bodyPr/>
          <a:lstStyle/>
          <a:p>
            <a:r>
              <a:rPr lang="en-US" dirty="0"/>
              <a:t>Effective Communication and Support</a:t>
            </a:r>
          </a:p>
        </p:txBody>
      </p:sp>
      <p:sp>
        <p:nvSpPr>
          <p:cNvPr id="3" name="Content Placeholder 2">
            <a:extLst>
              <a:ext uri="{FF2B5EF4-FFF2-40B4-BE49-F238E27FC236}">
                <a16:creationId xmlns:a16="http://schemas.microsoft.com/office/drawing/2014/main" id="{8A869EFD-08DF-E3FF-38FE-62CAFFB0F877}"/>
              </a:ext>
            </a:extLst>
          </p:cNvPr>
          <p:cNvSpPr>
            <a:spLocks noGrp="1"/>
          </p:cNvSpPr>
          <p:nvPr>
            <p:ph idx="1"/>
          </p:nvPr>
        </p:nvSpPr>
        <p:spPr/>
        <p:txBody>
          <a:bodyPr/>
          <a:lstStyle/>
          <a:p>
            <a:pPr marL="0" indent="0">
              <a:buNone/>
            </a:pPr>
            <a:r>
              <a:rPr lang="en-US" b="1" u="sng" dirty="0"/>
              <a:t>Avoid Ineffective Communication</a:t>
            </a:r>
          </a:p>
          <a:p>
            <a:r>
              <a:rPr lang="en-US" dirty="0"/>
              <a:t>Don’t give unsolicited advice or make judgments.</a:t>
            </a:r>
          </a:p>
          <a:p>
            <a:r>
              <a:rPr lang="en-US" dirty="0"/>
              <a:t>Avoid over-sharing personal experiences.</a:t>
            </a:r>
          </a:p>
          <a:p>
            <a:r>
              <a:rPr lang="en-US" dirty="0"/>
              <a:t>Skip technical jargon or acronyms.</a:t>
            </a:r>
          </a:p>
          <a:p>
            <a:r>
              <a:rPr lang="en-US" dirty="0"/>
              <a:t>Don’t rush into offering solutions before listening.</a:t>
            </a:r>
          </a:p>
          <a:p>
            <a:endParaRPr lang="en-US" dirty="0"/>
          </a:p>
        </p:txBody>
      </p:sp>
      <p:pic>
        <p:nvPicPr>
          <p:cNvPr id="4" name="Picture 3">
            <a:extLst>
              <a:ext uri="{FF2B5EF4-FFF2-40B4-BE49-F238E27FC236}">
                <a16:creationId xmlns:a16="http://schemas.microsoft.com/office/drawing/2014/main" id="{02F71FFE-B84D-5138-A7DF-B7BDC4830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4563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0DF3-E71D-B22A-8719-2F36E374676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96B78AE-6BFF-0F71-2F53-65770AFE6143}"/>
              </a:ext>
            </a:extLst>
          </p:cNvPr>
          <p:cNvSpPr>
            <a:spLocks noGrp="1"/>
          </p:cNvSpPr>
          <p:nvPr>
            <p:ph idx="1"/>
          </p:nvPr>
        </p:nvSpPr>
        <p:spPr>
          <a:xfrm>
            <a:off x="640079" y="2366772"/>
            <a:ext cx="10890928" cy="3566160"/>
          </a:xfrm>
        </p:spPr>
        <p:txBody>
          <a:bodyPr>
            <a:normAutofit fontScale="85000" lnSpcReduction="20000"/>
          </a:bodyPr>
          <a:lstStyle/>
          <a:p>
            <a:pPr marL="0" indent="0">
              <a:buNone/>
            </a:pPr>
            <a:r>
              <a:rPr lang="en-US" sz="2100" b="1" dirty="0"/>
              <a:t>Effective communication requires:</a:t>
            </a:r>
          </a:p>
          <a:p>
            <a:r>
              <a:rPr lang="en-US" sz="2100" dirty="0"/>
              <a:t>Cultural awareness</a:t>
            </a:r>
          </a:p>
          <a:p>
            <a:r>
              <a:rPr lang="en-US" sz="2100" dirty="0"/>
              <a:t>Skilled listening</a:t>
            </a:r>
          </a:p>
          <a:p>
            <a:r>
              <a:rPr lang="en-US" sz="2100" dirty="0"/>
              <a:t>Open-ended questions</a:t>
            </a:r>
          </a:p>
          <a:p>
            <a:r>
              <a:rPr lang="en-US" sz="2100" dirty="0"/>
              <a:t>Reflective statements</a:t>
            </a:r>
          </a:p>
          <a:p>
            <a:r>
              <a:rPr lang="en-US" sz="2100" dirty="0"/>
              <a:t>Positive body language</a:t>
            </a:r>
          </a:p>
          <a:p>
            <a:r>
              <a:rPr lang="en-US" sz="2100" dirty="0"/>
              <a:t>Clear, respectful goals</a:t>
            </a:r>
          </a:p>
          <a:p>
            <a:pPr marL="0" indent="0">
              <a:buNone/>
            </a:pPr>
            <a:r>
              <a:rPr lang="en-US" sz="2100" b="1" dirty="0"/>
              <a:t>Building a trusting relationship with families leads to better outcomes for clients. Remember—families are key partners in the client’s progress and overall well-being.</a:t>
            </a:r>
          </a:p>
          <a:p>
            <a:endParaRPr lang="en-US" dirty="0"/>
          </a:p>
        </p:txBody>
      </p:sp>
      <p:pic>
        <p:nvPicPr>
          <p:cNvPr id="4" name="Picture 3">
            <a:extLst>
              <a:ext uri="{FF2B5EF4-FFF2-40B4-BE49-F238E27FC236}">
                <a16:creationId xmlns:a16="http://schemas.microsoft.com/office/drawing/2014/main" id="{B2999A2D-31C4-B90C-598B-A41571AAC1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047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3556-E1F1-4596-9A23-BC18AC0D7A01}"/>
              </a:ext>
            </a:extLst>
          </p:cNvPr>
          <p:cNvSpPr>
            <a:spLocks noGrp="1"/>
          </p:cNvSpPr>
          <p:nvPr>
            <p:ph type="title"/>
          </p:nvPr>
        </p:nvSpPr>
        <p:spPr/>
        <p:txBody>
          <a:bodyPr>
            <a:normAutofit fontScale="90000"/>
          </a:bodyPr>
          <a:lstStyle/>
          <a:p>
            <a:pPr algn="ctr"/>
            <a:r>
              <a:rPr lang="en-US" dirty="0"/>
              <a:t>Introduction to Peer Support for Peer Support Professionals</a:t>
            </a:r>
            <a:br>
              <a:rPr lang="en-US" dirty="0"/>
            </a:br>
            <a:endParaRPr lang="en-US" dirty="0"/>
          </a:p>
        </p:txBody>
      </p:sp>
      <p:sp>
        <p:nvSpPr>
          <p:cNvPr id="3" name="Content Placeholder 2">
            <a:extLst>
              <a:ext uri="{FF2B5EF4-FFF2-40B4-BE49-F238E27FC236}">
                <a16:creationId xmlns:a16="http://schemas.microsoft.com/office/drawing/2014/main" id="{D729B623-51C7-62F3-FBBB-E6D119B4DDA3}"/>
              </a:ext>
            </a:extLst>
          </p:cNvPr>
          <p:cNvSpPr>
            <a:spLocks noGrp="1"/>
          </p:cNvSpPr>
          <p:nvPr>
            <p:ph idx="1"/>
          </p:nvPr>
        </p:nvSpPr>
        <p:spPr/>
        <p:txBody>
          <a:bodyPr/>
          <a:lstStyle/>
          <a:p>
            <a:pPr marL="0" indent="0">
              <a:buNone/>
            </a:pPr>
            <a:r>
              <a:rPr lang="en-US" b="1" dirty="0"/>
              <a:t>Peer Support Fundamentals:</a:t>
            </a:r>
          </a:p>
          <a:p>
            <a:r>
              <a:rPr lang="en-US" dirty="0"/>
              <a:t>Peer support is a powerful recovery tool for individuals receiving behavioral health services.</a:t>
            </a:r>
          </a:p>
          <a:p>
            <a:r>
              <a:rPr lang="en-US" dirty="0"/>
              <a:t>However, implementation varies — leading to confusion about roles, boundaries, and services provided.</a:t>
            </a:r>
          </a:p>
          <a:p>
            <a:r>
              <a:rPr lang="en-US" dirty="0"/>
              <a:t>A clear understanding of your role helps you confidently support recovery and communicate your purpose to others.</a:t>
            </a:r>
          </a:p>
          <a:p>
            <a:pPr marL="0" indent="0">
              <a:buNone/>
            </a:pPr>
            <a:endParaRPr lang="en-US" dirty="0"/>
          </a:p>
        </p:txBody>
      </p:sp>
      <p:pic>
        <p:nvPicPr>
          <p:cNvPr id="4" name="Picture 3">
            <a:extLst>
              <a:ext uri="{FF2B5EF4-FFF2-40B4-BE49-F238E27FC236}">
                <a16:creationId xmlns:a16="http://schemas.microsoft.com/office/drawing/2014/main" id="{D79528F5-9B6B-9435-CE60-2C5932788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382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AC48-7448-8EF6-8570-8E7138BBE529}"/>
              </a:ext>
            </a:extLst>
          </p:cNvPr>
          <p:cNvSpPr>
            <a:spLocks noGrp="1"/>
          </p:cNvSpPr>
          <p:nvPr>
            <p:ph type="title"/>
          </p:nvPr>
        </p:nvSpPr>
        <p:spPr/>
        <p:txBody>
          <a:bodyPr>
            <a:normAutofit/>
          </a:bodyPr>
          <a:lstStyle/>
          <a:p>
            <a:r>
              <a:rPr lang="en-US" dirty="0"/>
              <a:t>Course Purpose &amp; Goals*</a:t>
            </a:r>
            <a:endParaRPr lang="en-US" sz="1400" baseline="30000" dirty="0"/>
          </a:p>
        </p:txBody>
      </p:sp>
      <p:sp>
        <p:nvSpPr>
          <p:cNvPr id="3" name="Content Placeholder 2">
            <a:extLst>
              <a:ext uri="{FF2B5EF4-FFF2-40B4-BE49-F238E27FC236}">
                <a16:creationId xmlns:a16="http://schemas.microsoft.com/office/drawing/2014/main" id="{07A7ED60-6508-BCD6-34A3-C8F01BC7C348}"/>
              </a:ext>
            </a:extLst>
          </p:cNvPr>
          <p:cNvSpPr>
            <a:spLocks noGrp="1"/>
          </p:cNvSpPr>
          <p:nvPr>
            <p:ph idx="1"/>
          </p:nvPr>
        </p:nvSpPr>
        <p:spPr>
          <a:xfrm>
            <a:off x="640080" y="2633472"/>
            <a:ext cx="10890928" cy="2852927"/>
          </a:xfrm>
        </p:spPr>
        <p:txBody>
          <a:bodyPr/>
          <a:lstStyle/>
          <a:p>
            <a:pPr marL="0" indent="0">
              <a:buNone/>
            </a:pPr>
            <a:r>
              <a:rPr lang="en-US" b="1" dirty="0"/>
              <a:t>Purpose:</a:t>
            </a:r>
            <a:br>
              <a:rPr lang="en-US" dirty="0"/>
            </a:br>
            <a:r>
              <a:rPr lang="en-US" dirty="0"/>
              <a:t>To help caregivers understand peer support basics and how to use personal recovery experiences to help others.</a:t>
            </a:r>
          </a:p>
          <a:p>
            <a:pPr marL="0" indent="0">
              <a:buNone/>
            </a:pPr>
            <a:r>
              <a:rPr lang="en-US" b="1" dirty="0"/>
              <a:t>Learning Objectives:</a:t>
            </a:r>
            <a:endParaRPr lang="en-US" dirty="0"/>
          </a:p>
          <a:p>
            <a:r>
              <a:rPr lang="en-US" dirty="0"/>
              <a:t>Recognize how peer support differs from clinical roles.</a:t>
            </a:r>
          </a:p>
          <a:p>
            <a:r>
              <a:rPr lang="en-US" dirty="0"/>
              <a:t>Identify types of peer supports and how they promote recovery.</a:t>
            </a:r>
          </a:p>
          <a:p>
            <a:endParaRPr lang="en-US" dirty="0"/>
          </a:p>
        </p:txBody>
      </p:sp>
      <p:pic>
        <p:nvPicPr>
          <p:cNvPr id="6" name="Picture 3">
            <a:extLst>
              <a:ext uri="{FF2B5EF4-FFF2-40B4-BE49-F238E27FC236}">
                <a16:creationId xmlns:a16="http://schemas.microsoft.com/office/drawing/2014/main" id="{88EBEFAF-45BB-8F8B-74E3-86300F38D2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0A0DA3F-914C-BF7D-B5CB-3F7A45DC9E4C}"/>
              </a:ext>
            </a:extLst>
          </p:cNvPr>
          <p:cNvSpPr txBox="1"/>
          <p:nvPr/>
        </p:nvSpPr>
        <p:spPr>
          <a:xfrm>
            <a:off x="640079" y="6012037"/>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1324085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39115-2FF0-2DAB-D60E-941DAAA1FD16}"/>
              </a:ext>
            </a:extLst>
          </p:cNvPr>
          <p:cNvSpPr>
            <a:spLocks noGrp="1"/>
          </p:cNvSpPr>
          <p:nvPr>
            <p:ph type="title"/>
          </p:nvPr>
        </p:nvSpPr>
        <p:spPr/>
        <p:txBody>
          <a:bodyPr>
            <a:normAutofit/>
          </a:bodyPr>
          <a:lstStyle/>
          <a:p>
            <a:r>
              <a:rPr lang="en-US" dirty="0"/>
              <a:t>Core Concepts of Peer Support *</a:t>
            </a:r>
            <a:endParaRPr lang="en-US" sz="1600" dirty="0"/>
          </a:p>
        </p:txBody>
      </p:sp>
      <p:sp>
        <p:nvSpPr>
          <p:cNvPr id="4" name="Rectangle 1">
            <a:extLst>
              <a:ext uri="{FF2B5EF4-FFF2-40B4-BE49-F238E27FC236}">
                <a16:creationId xmlns:a16="http://schemas.microsoft.com/office/drawing/2014/main" id="{74D000DD-559D-CA41-4A84-8DD564C38B25}"/>
              </a:ext>
            </a:extLst>
          </p:cNvPr>
          <p:cNvSpPr>
            <a:spLocks noGrp="1" noChangeArrowheads="1"/>
          </p:cNvSpPr>
          <p:nvPr>
            <p:ph idx="1"/>
          </p:nvPr>
        </p:nvSpPr>
        <p:spPr bwMode="auto">
          <a:xfrm>
            <a:off x="640079" y="2468881"/>
            <a:ext cx="950933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rPr>
              <a:t>Individualized &amp; Person-Centered:</a:t>
            </a:r>
            <a:r>
              <a:rPr kumimoji="0" lang="en-US" altLang="en-US" sz="1800" b="0" i="0" u="none" strike="noStrike" cap="none" normalizeH="0" baseline="0" dirty="0">
                <a:ln>
                  <a:noFill/>
                </a:ln>
                <a:solidFill>
                  <a:schemeClr val="tx1"/>
                </a:solidFill>
                <a:effectLst/>
              </a:rPr>
              <a:t> Tailored support to each person’s unique needs and goals.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rPr>
              <a:t>Collaborative:</a:t>
            </a:r>
            <a:r>
              <a:rPr kumimoji="0" lang="en-US" altLang="en-US" sz="1800" b="0" i="0" u="none" strike="noStrike" cap="none" normalizeH="0" baseline="0" dirty="0">
                <a:ln>
                  <a:noFill/>
                </a:ln>
                <a:solidFill>
                  <a:schemeClr val="tx1"/>
                </a:solidFill>
                <a:effectLst/>
              </a:rPr>
              <a:t> The individual works </a:t>
            </a:r>
            <a:r>
              <a:rPr kumimoji="0" lang="en-US" altLang="en-US" sz="1800" b="0" i="1" u="none" strike="noStrike" cap="none" normalizeH="0" baseline="0" dirty="0">
                <a:ln>
                  <a:noFill/>
                </a:ln>
                <a:solidFill>
                  <a:schemeClr val="tx1"/>
                </a:solidFill>
                <a:effectLst/>
              </a:rPr>
              <a:t>with</a:t>
            </a:r>
            <a:r>
              <a:rPr kumimoji="0" lang="en-US" altLang="en-US" sz="1800" b="0" i="0" u="none" strike="noStrike" cap="none" normalizeH="0" baseline="0" dirty="0">
                <a:ln>
                  <a:noFill/>
                </a:ln>
                <a:solidFill>
                  <a:schemeClr val="tx1"/>
                </a:solidFill>
                <a:effectLst/>
              </a:rPr>
              <a:t> their peers— let them guide their recovery.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rPr>
              <a:t>Stages of Change:</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800" b="0" i="0" u="none" strike="noStrike" cap="none" normalizeH="0" baseline="0" dirty="0">
                <a:ln>
                  <a:noFill/>
                </a:ln>
                <a:solidFill>
                  <a:schemeClr val="tx1"/>
                </a:solidFill>
                <a:effectLst/>
              </a:rPr>
              <a:t> Precontemplation – the person does not think change is needed</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800" b="0" i="0" u="none" strike="noStrike" cap="none" normalizeH="0" baseline="0" dirty="0">
                <a:ln>
                  <a:noFill/>
                </a:ln>
                <a:solidFill>
                  <a:schemeClr val="tx1"/>
                </a:solidFill>
                <a:effectLst/>
              </a:rPr>
              <a:t> Contemplation – the person is considering change</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800" b="0" i="0" u="none" strike="noStrike" cap="none" normalizeH="0" baseline="0" dirty="0">
                <a:ln>
                  <a:noFill/>
                </a:ln>
                <a:solidFill>
                  <a:schemeClr val="tx1"/>
                </a:solidFill>
                <a:effectLst/>
              </a:rPr>
              <a:t> Preparation – the person is preparing to make a change</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800" b="0" i="0" u="none" strike="noStrike" cap="none" normalizeH="0" baseline="0" dirty="0">
                <a:ln>
                  <a:noFill/>
                </a:ln>
                <a:solidFill>
                  <a:schemeClr val="tx1"/>
                </a:solidFill>
                <a:effectLst/>
              </a:rPr>
              <a:t> Action – the person is taking action to make a change</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800" b="0" i="0" u="none" strike="noStrike" cap="none" normalizeH="0" baseline="0" dirty="0">
                <a:ln>
                  <a:noFill/>
                </a:ln>
                <a:solidFill>
                  <a:schemeClr val="tx1"/>
                </a:solidFill>
                <a:effectLst/>
              </a:rPr>
              <a:t> Maintenance – the person is taking action to sustain change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3">
            <a:extLst>
              <a:ext uri="{FF2B5EF4-FFF2-40B4-BE49-F238E27FC236}">
                <a16:creationId xmlns:a16="http://schemas.microsoft.com/office/drawing/2014/main" id="{E5CEC03C-FC78-A08C-C069-B689DEE7A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AC39E60-1A78-23C0-4A85-00B856A62A4A}"/>
              </a:ext>
            </a:extLst>
          </p:cNvPr>
          <p:cNvSpPr txBox="1"/>
          <p:nvPr/>
        </p:nvSpPr>
        <p:spPr>
          <a:xfrm>
            <a:off x="640079" y="6196703"/>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3296944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320FE-D392-6E5C-D6D4-541F4AFD6687}"/>
              </a:ext>
            </a:extLst>
          </p:cNvPr>
          <p:cNvSpPr>
            <a:spLocks noGrp="1"/>
          </p:cNvSpPr>
          <p:nvPr>
            <p:ph type="title"/>
          </p:nvPr>
        </p:nvSpPr>
        <p:spPr/>
        <p:txBody>
          <a:bodyPr>
            <a:normAutofit/>
          </a:bodyPr>
          <a:lstStyle/>
          <a:p>
            <a:r>
              <a:rPr lang="en-US" dirty="0"/>
              <a:t>Strengths-Based &amp; Empowering</a:t>
            </a:r>
            <a:r>
              <a:rPr lang="en-US" b="0" dirty="0"/>
              <a:t>*</a:t>
            </a:r>
            <a:endParaRPr lang="en-US" sz="1600" b="0" dirty="0"/>
          </a:p>
        </p:txBody>
      </p:sp>
      <p:sp>
        <p:nvSpPr>
          <p:cNvPr id="4" name="Rectangle 1">
            <a:extLst>
              <a:ext uri="{FF2B5EF4-FFF2-40B4-BE49-F238E27FC236}">
                <a16:creationId xmlns:a16="http://schemas.microsoft.com/office/drawing/2014/main" id="{9237AC94-9F1D-C27C-4827-224647CB2B35}"/>
              </a:ext>
            </a:extLst>
          </p:cNvPr>
          <p:cNvSpPr>
            <a:spLocks noGrp="1" noChangeArrowheads="1"/>
          </p:cNvSpPr>
          <p:nvPr>
            <p:ph idx="1"/>
          </p:nvPr>
        </p:nvSpPr>
        <p:spPr bwMode="auto">
          <a:xfrm>
            <a:off x="640079" y="2624077"/>
            <a:ext cx="1149545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t>I</a:t>
            </a:r>
            <a:r>
              <a:rPr kumimoji="0" lang="en-US" altLang="en-US" sz="1800" b="0" i="0" u="none" strike="noStrike" cap="none" normalizeH="0" baseline="0" dirty="0">
                <a:ln>
                  <a:noFill/>
                </a:ln>
                <a:solidFill>
                  <a:schemeClr val="tx1"/>
                </a:solidFill>
                <a:effectLst/>
              </a:rPr>
              <a:t>f a peer is having a hard time, they may feel hopefulness or helpless. It is important to help them</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rPr>
              <a:t>identify their own strengths and remembering things they have done well in the past. Then you can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rPr>
              <a:t>help them build on those strengths or identify skills that are transferable and relevant to a current situation.</a:t>
            </a: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t>Looking at their strengths, goals, and dreams help people remember there is more to them than their condition.</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rPr>
              <a:t>It can empower them and help them move past internalized stigma related to t</a:t>
            </a:r>
            <a:r>
              <a:rPr lang="en-US" altLang="en-US" sz="1800" dirty="0"/>
              <a:t>he condition.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rPr>
              <a:t>Quick Reference:</a:t>
            </a:r>
          </a:p>
          <a:p>
            <a:pPr marL="0" indent="0" eaLnBrk="0" fontAlgn="base" hangingPunct="0">
              <a:lnSpc>
                <a:spcPct val="100000"/>
              </a:lnSpc>
              <a:spcBef>
                <a:spcPct val="0"/>
              </a:spcBef>
              <a:spcAft>
                <a:spcPct val="0"/>
              </a:spcAft>
              <a:buSzTx/>
              <a:buFontTx/>
              <a:buChar char="•"/>
            </a:pPr>
            <a:r>
              <a:rPr lang="en-US" altLang="en-US" sz="1800" dirty="0"/>
              <a:t>Focus on strengths, not just symptoms.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Help peers recall past successes and transferable skills.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rPr>
              <a:t>Encourage hope and self-belief beyond diagnosis or stigma.</a:t>
            </a:r>
          </a:p>
        </p:txBody>
      </p:sp>
      <p:pic>
        <p:nvPicPr>
          <p:cNvPr id="5" name="Picture 3">
            <a:extLst>
              <a:ext uri="{FF2B5EF4-FFF2-40B4-BE49-F238E27FC236}">
                <a16:creationId xmlns:a16="http://schemas.microsoft.com/office/drawing/2014/main" id="{E9AFF83F-04C8-EAB2-7FBD-69141222ED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002EA361-673D-F8B3-F20D-FCF736FB32B1}"/>
              </a:ext>
            </a:extLst>
          </p:cNvPr>
          <p:cNvSpPr txBox="1"/>
          <p:nvPr/>
        </p:nvSpPr>
        <p:spPr>
          <a:xfrm>
            <a:off x="731520" y="5925312"/>
            <a:ext cx="3319272" cy="369332"/>
          </a:xfrm>
          <a:prstGeom prst="rect">
            <a:avLst/>
          </a:prstGeom>
          <a:noFill/>
        </p:spPr>
        <p:txBody>
          <a:bodyPr wrap="square" rtlCol="0">
            <a:spAutoFit/>
          </a:bodyPr>
          <a:lstStyle/>
          <a:p>
            <a:r>
              <a:rPr lang="en-US" b="1" dirty="0"/>
              <a:t>*</a:t>
            </a:r>
            <a:r>
              <a:rPr lang="en-US" baseline="30000" dirty="0"/>
              <a:t>Applicable to Peer Support Specialists</a:t>
            </a:r>
            <a:endParaRPr lang="en-US" dirty="0"/>
          </a:p>
        </p:txBody>
      </p:sp>
    </p:spTree>
    <p:extLst>
      <p:ext uri="{BB962C8B-B14F-4D97-AF65-F5344CB8AC3E}">
        <p14:creationId xmlns:p14="http://schemas.microsoft.com/office/powerpoint/2010/main" val="31616474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A9405-0CE5-146E-BC04-ECAE93E74C52}"/>
              </a:ext>
            </a:extLst>
          </p:cNvPr>
          <p:cNvSpPr>
            <a:spLocks noGrp="1"/>
          </p:cNvSpPr>
          <p:nvPr>
            <p:ph type="title"/>
          </p:nvPr>
        </p:nvSpPr>
        <p:spPr/>
        <p:txBody>
          <a:bodyPr/>
          <a:lstStyle/>
          <a:p>
            <a:r>
              <a:rPr lang="en-US" dirty="0"/>
              <a:t>Trauma-Informed Support*</a:t>
            </a:r>
          </a:p>
        </p:txBody>
      </p:sp>
      <p:sp>
        <p:nvSpPr>
          <p:cNvPr id="3" name="Content Placeholder 2">
            <a:extLst>
              <a:ext uri="{FF2B5EF4-FFF2-40B4-BE49-F238E27FC236}">
                <a16:creationId xmlns:a16="http://schemas.microsoft.com/office/drawing/2014/main" id="{15534ED9-77D5-DAE9-FE9F-E078D046AB67}"/>
              </a:ext>
            </a:extLst>
          </p:cNvPr>
          <p:cNvSpPr>
            <a:spLocks noGrp="1"/>
          </p:cNvSpPr>
          <p:nvPr>
            <p:ph idx="1"/>
          </p:nvPr>
        </p:nvSpPr>
        <p:spPr/>
        <p:txBody>
          <a:bodyPr/>
          <a:lstStyle/>
          <a:p>
            <a:r>
              <a:rPr lang="en-US" dirty="0"/>
              <a:t>Over half of adults have experienced trauma.</a:t>
            </a:r>
          </a:p>
          <a:p>
            <a:r>
              <a:rPr lang="en-US" dirty="0"/>
              <a:t>Always approach interactions with peers assuming trauma may exist.</a:t>
            </a:r>
          </a:p>
          <a:p>
            <a:r>
              <a:rPr lang="en-US" dirty="0"/>
              <a:t>Learn how trauma affects behavior and avoid re-traumatization.</a:t>
            </a:r>
          </a:p>
          <a:p>
            <a:endParaRPr lang="en-US" dirty="0"/>
          </a:p>
        </p:txBody>
      </p:sp>
      <p:pic>
        <p:nvPicPr>
          <p:cNvPr id="4" name="Picture 3">
            <a:extLst>
              <a:ext uri="{FF2B5EF4-FFF2-40B4-BE49-F238E27FC236}">
                <a16:creationId xmlns:a16="http://schemas.microsoft.com/office/drawing/2014/main" id="{304CE205-7192-36B1-826D-78925A71AA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10700B5-40D5-02A6-6734-23F74105331D}"/>
              </a:ext>
            </a:extLst>
          </p:cNvPr>
          <p:cNvSpPr txBox="1"/>
          <p:nvPr/>
        </p:nvSpPr>
        <p:spPr>
          <a:xfrm>
            <a:off x="532638" y="6179557"/>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3279671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64E4E-BD5F-BBCA-B2F8-EC36E89CFA2C}"/>
              </a:ext>
            </a:extLst>
          </p:cNvPr>
          <p:cNvSpPr>
            <a:spLocks noGrp="1"/>
          </p:cNvSpPr>
          <p:nvPr>
            <p:ph type="title"/>
          </p:nvPr>
        </p:nvSpPr>
        <p:spPr/>
        <p:txBody>
          <a:bodyPr/>
          <a:lstStyle/>
          <a:p>
            <a:r>
              <a:rPr lang="en-US" dirty="0"/>
              <a:t>Sharing Your Story*</a:t>
            </a:r>
          </a:p>
        </p:txBody>
      </p:sp>
      <p:sp>
        <p:nvSpPr>
          <p:cNvPr id="4" name="Rectangle 1">
            <a:extLst>
              <a:ext uri="{FF2B5EF4-FFF2-40B4-BE49-F238E27FC236}">
                <a16:creationId xmlns:a16="http://schemas.microsoft.com/office/drawing/2014/main" id="{2F91B816-440E-EF7C-4563-3321977804EF}"/>
              </a:ext>
            </a:extLst>
          </p:cNvPr>
          <p:cNvSpPr>
            <a:spLocks noGrp="1" noChangeArrowheads="1"/>
          </p:cNvSpPr>
          <p:nvPr>
            <p:ph idx="1"/>
          </p:nvPr>
        </p:nvSpPr>
        <p:spPr bwMode="auto">
          <a:xfrm>
            <a:off x="640079" y="2452141"/>
            <a:ext cx="10491975"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SzTx/>
              <a:buNone/>
            </a:pPr>
            <a:r>
              <a:rPr lang="en-US" dirty="0"/>
              <a:t>Sharing personal experiences builds trust and transparency. The truth is your best tool. It’s </a:t>
            </a:r>
          </a:p>
          <a:p>
            <a:pPr marL="0" indent="0" eaLnBrk="0" fontAlgn="base" hangingPunct="0">
              <a:lnSpc>
                <a:spcPct val="100000"/>
              </a:lnSpc>
              <a:spcBef>
                <a:spcPct val="0"/>
              </a:spcBef>
              <a:spcAft>
                <a:spcPct val="0"/>
              </a:spcAft>
              <a:buSzTx/>
              <a:buNone/>
            </a:pPr>
            <a:r>
              <a:rPr lang="en-US" dirty="0"/>
              <a:t>important to tell people the truth about yourself. Your story of recovery can give a peer hope </a:t>
            </a:r>
          </a:p>
          <a:p>
            <a:pPr marL="0" indent="0" eaLnBrk="0" fontAlgn="base" hangingPunct="0">
              <a:lnSpc>
                <a:spcPct val="100000"/>
              </a:lnSpc>
              <a:spcBef>
                <a:spcPct val="0"/>
              </a:spcBef>
              <a:spcAft>
                <a:spcPct val="0"/>
              </a:spcAft>
              <a:buSzTx/>
              <a:buNone/>
            </a:pPr>
            <a:r>
              <a:rPr lang="en-US" dirty="0"/>
              <a:t>for their future and motivation to try new strategies.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1" i="0" u="none" strike="noStrike" cap="none" normalizeH="0" baseline="0" dirty="0">
                <a:ln>
                  <a:noFill/>
                </a:ln>
                <a:solidFill>
                  <a:schemeClr val="tx1"/>
                </a:solidFill>
                <a:effectLst/>
              </a:rPr>
              <a:t>Before sharing, ask yourself:</a:t>
            </a: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i="0" u="none" strike="noStrike" cap="none" normalizeH="0" baseline="0" dirty="0">
                <a:ln>
                  <a:noFill/>
                </a:ln>
                <a:solidFill>
                  <a:schemeClr val="tx1"/>
                </a:solidFill>
                <a:effectLst/>
              </a:rPr>
              <a:t> Is this the right time?</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i="0" u="none" strike="noStrike" cap="none" normalizeH="0" baseline="0" dirty="0">
                <a:ln>
                  <a:noFill/>
                </a:ln>
                <a:solidFill>
                  <a:schemeClr val="tx1"/>
                </a:solidFill>
                <a:effectLst/>
              </a:rPr>
              <a:t> Is it helpful and hopeful?</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i="0" u="none" strike="noStrike" cap="none" normalizeH="0" baseline="0" dirty="0">
                <a:ln>
                  <a:noFill/>
                </a:ln>
                <a:solidFill>
                  <a:schemeClr val="tx1"/>
                </a:solidFill>
                <a:effectLst/>
              </a:rPr>
              <a:t> Is it honest and relevant?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3">
            <a:extLst>
              <a:ext uri="{FF2B5EF4-FFF2-40B4-BE49-F238E27FC236}">
                <a16:creationId xmlns:a16="http://schemas.microsoft.com/office/drawing/2014/main" id="{1A6B1C85-0057-BC44-B952-748D56B6D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D3EF0C6-D1CC-54DA-982B-B03AAA7A2540}"/>
              </a:ext>
            </a:extLst>
          </p:cNvPr>
          <p:cNvSpPr txBox="1"/>
          <p:nvPr/>
        </p:nvSpPr>
        <p:spPr>
          <a:xfrm>
            <a:off x="640079" y="6196703"/>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15255716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C65EB-15F9-63B1-520E-EF2704B2651C}"/>
              </a:ext>
            </a:extLst>
          </p:cNvPr>
          <p:cNvSpPr>
            <a:spLocks noGrp="1"/>
          </p:cNvSpPr>
          <p:nvPr>
            <p:ph type="title"/>
          </p:nvPr>
        </p:nvSpPr>
        <p:spPr/>
        <p:txBody>
          <a:bodyPr/>
          <a:lstStyle/>
          <a:p>
            <a:r>
              <a:rPr lang="en-US" dirty="0"/>
              <a:t>Peer Drift*</a:t>
            </a:r>
          </a:p>
        </p:txBody>
      </p:sp>
      <p:sp>
        <p:nvSpPr>
          <p:cNvPr id="4" name="Rectangle 1">
            <a:extLst>
              <a:ext uri="{FF2B5EF4-FFF2-40B4-BE49-F238E27FC236}">
                <a16:creationId xmlns:a16="http://schemas.microsoft.com/office/drawing/2014/main" id="{827FDCA5-F42B-FAC4-B2F9-F50D7B7C6CA4}"/>
              </a:ext>
            </a:extLst>
          </p:cNvPr>
          <p:cNvSpPr>
            <a:spLocks noGrp="1" noChangeArrowheads="1"/>
          </p:cNvSpPr>
          <p:nvPr>
            <p:ph idx="1"/>
          </p:nvPr>
        </p:nvSpPr>
        <p:spPr bwMode="auto">
          <a:xfrm>
            <a:off x="640079" y="2345771"/>
            <a:ext cx="1175514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rPr>
              <a:t>What is “Peer Drift”: Sometimes a peer will experience something called “peer drift”, where they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rPr>
              <a:t>get a job as a peer support specialist and begin to talk or act more like their clinical colleagues.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rPr>
              <a:t>This can be because they feel uncomfortable with their recovery status, want to be able to communicate</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rPr>
              <a:t>more effectively with clinical colleagues or want to fit in more with the culture of the organization.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b="1" u="sng" dirty="0"/>
              <a:t>Remember:</a:t>
            </a:r>
            <a:endParaRPr kumimoji="0" lang="en-US" altLang="en-US" b="1" i="0" u="sng"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Stay true to your recovery identity — your </a:t>
            </a:r>
            <a:r>
              <a:rPr kumimoji="0" lang="en-US" altLang="en-US" b="1" i="0" u="none" strike="noStrike" cap="none" normalizeH="0" baseline="0" dirty="0">
                <a:ln>
                  <a:noFill/>
                </a:ln>
                <a:solidFill>
                  <a:schemeClr val="tx1"/>
                </a:solidFill>
                <a:effectLst/>
              </a:rPr>
              <a:t>lived experience is valuable</a:t>
            </a:r>
            <a:r>
              <a:rPr kumimoji="0" lang="en-US" altLang="en-US" b="0" i="0" u="none" strike="noStrike" cap="none" normalizeH="0" baseline="0" dirty="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Growth is encouraged but balance it with your unique peer role.</a:t>
            </a:r>
          </a:p>
        </p:txBody>
      </p:sp>
      <p:pic>
        <p:nvPicPr>
          <p:cNvPr id="5" name="Picture 3">
            <a:extLst>
              <a:ext uri="{FF2B5EF4-FFF2-40B4-BE49-F238E27FC236}">
                <a16:creationId xmlns:a16="http://schemas.microsoft.com/office/drawing/2014/main" id="{5C2864E2-926B-211C-4921-DD338F768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02343B9-4AC7-7229-B3DD-3C4C6D8922A9}"/>
              </a:ext>
            </a:extLst>
          </p:cNvPr>
          <p:cNvSpPr txBox="1"/>
          <p:nvPr/>
        </p:nvSpPr>
        <p:spPr>
          <a:xfrm>
            <a:off x="640079" y="6196703"/>
            <a:ext cx="6199632"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3498993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5846-21A3-F42A-444C-70F5E0885414}"/>
              </a:ext>
            </a:extLst>
          </p:cNvPr>
          <p:cNvSpPr>
            <a:spLocks noGrp="1"/>
          </p:cNvSpPr>
          <p:nvPr>
            <p:ph type="ctrTitle"/>
          </p:nvPr>
        </p:nvSpPr>
        <p:spPr>
          <a:xfrm>
            <a:off x="2072642" y="444625"/>
            <a:ext cx="6961630" cy="647443"/>
          </a:xfrm>
        </p:spPr>
        <p:txBody>
          <a:bodyPr>
            <a:noAutofit/>
          </a:bodyPr>
          <a:lstStyle/>
          <a:p>
            <a:r>
              <a:rPr lang="en-US" sz="4800" dirty="0">
                <a:latin typeface="Californian FB" panose="0207040306080B030204" pitchFamily="18" charset="0"/>
              </a:rPr>
              <a:t>9 Core CCBHC Services</a:t>
            </a:r>
          </a:p>
        </p:txBody>
      </p:sp>
      <p:sp>
        <p:nvSpPr>
          <p:cNvPr id="3" name="Subtitle 2">
            <a:extLst>
              <a:ext uri="{FF2B5EF4-FFF2-40B4-BE49-F238E27FC236}">
                <a16:creationId xmlns:a16="http://schemas.microsoft.com/office/drawing/2014/main" id="{A0EA0FD7-4E9E-E8A7-7F5F-22E0C201FB89}"/>
              </a:ext>
            </a:extLst>
          </p:cNvPr>
          <p:cNvSpPr>
            <a:spLocks noGrp="1"/>
          </p:cNvSpPr>
          <p:nvPr>
            <p:ph type="subTitle" idx="1"/>
          </p:nvPr>
        </p:nvSpPr>
        <p:spPr>
          <a:xfrm>
            <a:off x="1862330" y="1170134"/>
            <a:ext cx="8241790" cy="5014848"/>
          </a:xfrm>
        </p:spPr>
        <p:txBody>
          <a:bodyPr>
            <a:noAutofit/>
          </a:bodyPr>
          <a:lstStyle/>
          <a:p>
            <a:r>
              <a:rPr lang="en-US" sz="2800" b="1" dirty="0">
                <a:latin typeface="Californian FB" panose="0207040306080B030204" pitchFamily="18" charset="0"/>
              </a:rPr>
              <a:t>CCBHCs offer the following services:</a:t>
            </a:r>
          </a:p>
          <a:p>
            <a:pPr marL="457200" indent="-457200">
              <a:buFont typeface="+mj-lt"/>
              <a:buAutoNum type="arabicParenR"/>
            </a:pPr>
            <a:r>
              <a:rPr lang="en-US" dirty="0">
                <a:latin typeface="Californian FB" panose="0207040306080B030204" pitchFamily="18" charset="0"/>
              </a:rPr>
              <a:t>Crisis mental heath services (24/7 teams, stabilization)</a:t>
            </a:r>
          </a:p>
          <a:p>
            <a:pPr marL="457200" indent="-457200">
              <a:buFont typeface="+mj-lt"/>
              <a:buAutoNum type="arabicParenR"/>
            </a:pPr>
            <a:r>
              <a:rPr lang="en-US" dirty="0">
                <a:latin typeface="Californian FB" panose="0207040306080B030204" pitchFamily="18" charset="0"/>
              </a:rPr>
              <a:t>Screening, assessment &amp; diagnosis including risk assessment</a:t>
            </a:r>
          </a:p>
          <a:p>
            <a:pPr marL="457200" indent="-457200">
              <a:buFont typeface="+mj-lt"/>
              <a:buAutoNum type="arabicParenR"/>
            </a:pPr>
            <a:r>
              <a:rPr lang="en-US" dirty="0">
                <a:latin typeface="Californian FB" panose="0207040306080B030204" pitchFamily="18" charset="0"/>
              </a:rPr>
              <a:t>Person and Family Centered treatment planning</a:t>
            </a:r>
          </a:p>
          <a:p>
            <a:pPr marL="457200" indent="-457200">
              <a:buFont typeface="+mj-lt"/>
              <a:buAutoNum type="arabicParenR"/>
            </a:pPr>
            <a:r>
              <a:rPr lang="en-US" dirty="0">
                <a:latin typeface="Californian FB" panose="0207040306080B030204" pitchFamily="18" charset="0"/>
              </a:rPr>
              <a:t>Outpatient mental health &amp; Substance Use Disorder (SUD) treatment</a:t>
            </a:r>
          </a:p>
          <a:p>
            <a:pPr marL="457200" indent="-457200">
              <a:buFont typeface="+mj-lt"/>
              <a:buAutoNum type="arabicParenR"/>
            </a:pPr>
            <a:r>
              <a:rPr lang="en-US" dirty="0">
                <a:latin typeface="Californian FB" panose="0207040306080B030204" pitchFamily="18" charset="0"/>
              </a:rPr>
              <a:t>Primary care screening &amp; monitoring</a:t>
            </a:r>
          </a:p>
          <a:p>
            <a:pPr marL="457200" indent="-457200">
              <a:buFont typeface="+mj-lt"/>
              <a:buAutoNum type="arabicParenR"/>
            </a:pPr>
            <a:r>
              <a:rPr lang="en-US" dirty="0">
                <a:latin typeface="Californian FB" panose="0207040306080B030204" pitchFamily="18" charset="0"/>
              </a:rPr>
              <a:t>Targeted care management</a:t>
            </a:r>
          </a:p>
          <a:p>
            <a:pPr marL="457200" indent="-457200">
              <a:buFont typeface="+mj-lt"/>
              <a:buAutoNum type="arabicParenR"/>
            </a:pPr>
            <a:r>
              <a:rPr lang="en-US" dirty="0">
                <a:latin typeface="Californian FB" panose="0207040306080B030204" pitchFamily="18" charset="0"/>
              </a:rPr>
              <a:t>Psychiatric rehabilitation services</a:t>
            </a:r>
          </a:p>
          <a:p>
            <a:pPr marL="457200" indent="-457200">
              <a:buFont typeface="+mj-lt"/>
              <a:buAutoNum type="arabicParenR"/>
            </a:pPr>
            <a:r>
              <a:rPr lang="en-US" dirty="0">
                <a:latin typeface="Californian FB" panose="0207040306080B030204" pitchFamily="18" charset="0"/>
              </a:rPr>
              <a:t>Peer, counselor, and family support services</a:t>
            </a:r>
          </a:p>
          <a:p>
            <a:pPr marL="457200" indent="-457200">
              <a:buFont typeface="+mj-lt"/>
              <a:buAutoNum type="arabicParenR"/>
            </a:pPr>
            <a:r>
              <a:rPr lang="en-US" dirty="0">
                <a:latin typeface="Californian FB" panose="0207040306080B030204" pitchFamily="18" charset="0"/>
              </a:rPr>
              <a:t>Intensive community-based mental health care for veterans</a:t>
            </a:r>
          </a:p>
        </p:txBody>
      </p:sp>
      <p:pic>
        <p:nvPicPr>
          <p:cNvPr id="4" name="Picture 3">
            <a:extLst>
              <a:ext uri="{FF2B5EF4-FFF2-40B4-BE49-F238E27FC236}">
                <a16:creationId xmlns:a16="http://schemas.microsoft.com/office/drawing/2014/main" id="{54808ADD-4218-CA1B-F698-7DD91D9B0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0388" y="5978285"/>
            <a:ext cx="2280511" cy="687713"/>
          </a:xfrm>
          <a:prstGeom prst="rect">
            <a:avLst/>
          </a:prstGeom>
          <a:noFill/>
          <a:ln>
            <a:noFill/>
          </a:ln>
        </p:spPr>
      </p:pic>
    </p:spTree>
    <p:extLst>
      <p:ext uri="{BB962C8B-B14F-4D97-AF65-F5344CB8AC3E}">
        <p14:creationId xmlns:p14="http://schemas.microsoft.com/office/powerpoint/2010/main" val="31896127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4F60E-5E24-ADC3-6637-B3721BFBDD5A}"/>
              </a:ext>
            </a:extLst>
          </p:cNvPr>
          <p:cNvSpPr>
            <a:spLocks noGrp="1"/>
          </p:cNvSpPr>
          <p:nvPr>
            <p:ph type="title"/>
          </p:nvPr>
        </p:nvSpPr>
        <p:spPr/>
        <p:txBody>
          <a:bodyPr/>
          <a:lstStyle/>
          <a:p>
            <a:r>
              <a:rPr lang="en-US" dirty="0"/>
              <a:t>Being a Change Agent*</a:t>
            </a:r>
          </a:p>
        </p:txBody>
      </p:sp>
      <p:sp>
        <p:nvSpPr>
          <p:cNvPr id="3" name="Content Placeholder 2">
            <a:extLst>
              <a:ext uri="{FF2B5EF4-FFF2-40B4-BE49-F238E27FC236}">
                <a16:creationId xmlns:a16="http://schemas.microsoft.com/office/drawing/2014/main" id="{5D63D7AB-BF30-78B2-F5AA-25C91D4E8216}"/>
              </a:ext>
            </a:extLst>
          </p:cNvPr>
          <p:cNvSpPr>
            <a:spLocks noGrp="1"/>
          </p:cNvSpPr>
          <p:nvPr>
            <p:ph idx="1"/>
          </p:nvPr>
        </p:nvSpPr>
        <p:spPr/>
        <p:txBody>
          <a:bodyPr/>
          <a:lstStyle/>
          <a:p>
            <a:r>
              <a:rPr lang="en-US" dirty="0"/>
              <a:t>Simply showing up as a peer, being yourself and supporting recovery in clients can inspire change.</a:t>
            </a:r>
          </a:p>
          <a:p>
            <a:r>
              <a:rPr lang="en-US" dirty="0"/>
              <a:t>Demonstrate that recovery is real and ongoing.</a:t>
            </a:r>
          </a:p>
          <a:p>
            <a:r>
              <a:rPr lang="en-US" dirty="0"/>
              <a:t>Growth and adaptation are positive signs of recovery.</a:t>
            </a:r>
          </a:p>
          <a:p>
            <a:endParaRPr lang="en-US" dirty="0"/>
          </a:p>
        </p:txBody>
      </p:sp>
      <p:pic>
        <p:nvPicPr>
          <p:cNvPr id="4" name="Picture 3">
            <a:extLst>
              <a:ext uri="{FF2B5EF4-FFF2-40B4-BE49-F238E27FC236}">
                <a16:creationId xmlns:a16="http://schemas.microsoft.com/office/drawing/2014/main" id="{A69ECA8D-7640-54F3-BCB7-3AA598C71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F024B32-03A8-42CD-ACA5-2884CCE23069}"/>
              </a:ext>
            </a:extLst>
          </p:cNvPr>
          <p:cNvSpPr txBox="1"/>
          <p:nvPr/>
        </p:nvSpPr>
        <p:spPr>
          <a:xfrm>
            <a:off x="640079" y="6199632"/>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512840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0455-7143-6A13-BDE8-970501F68E36}"/>
              </a:ext>
            </a:extLst>
          </p:cNvPr>
          <p:cNvSpPr>
            <a:spLocks noGrp="1"/>
          </p:cNvSpPr>
          <p:nvPr>
            <p:ph type="title"/>
          </p:nvPr>
        </p:nvSpPr>
        <p:spPr/>
        <p:txBody>
          <a:bodyPr/>
          <a:lstStyle/>
          <a:p>
            <a:r>
              <a:rPr lang="en-US" dirty="0"/>
              <a:t>Principles of Recovery*</a:t>
            </a:r>
          </a:p>
        </p:txBody>
      </p:sp>
      <p:sp>
        <p:nvSpPr>
          <p:cNvPr id="3" name="Content Placeholder 2">
            <a:extLst>
              <a:ext uri="{FF2B5EF4-FFF2-40B4-BE49-F238E27FC236}">
                <a16:creationId xmlns:a16="http://schemas.microsoft.com/office/drawing/2014/main" id="{5BE2778A-8FB9-8B97-44C2-52D352E58EB4}"/>
              </a:ext>
            </a:extLst>
          </p:cNvPr>
          <p:cNvSpPr>
            <a:spLocks noGrp="1"/>
          </p:cNvSpPr>
          <p:nvPr>
            <p:ph idx="1"/>
          </p:nvPr>
        </p:nvSpPr>
        <p:spPr>
          <a:xfrm>
            <a:off x="640080" y="2633472"/>
            <a:ext cx="10890928" cy="2496312"/>
          </a:xfrm>
        </p:spPr>
        <p:txBody>
          <a:bodyPr/>
          <a:lstStyle/>
          <a:p>
            <a:pPr marL="0" indent="0">
              <a:buNone/>
            </a:pPr>
            <a:r>
              <a:rPr lang="en-US" b="1" dirty="0"/>
              <a:t>Recovery should:</a:t>
            </a:r>
          </a:p>
          <a:p>
            <a:r>
              <a:rPr lang="en-US" dirty="0"/>
              <a:t>Be person-driven and self-directed</a:t>
            </a:r>
          </a:p>
          <a:p>
            <a:r>
              <a:rPr lang="en-US" dirty="0"/>
              <a:t>Focus on hope, respect, and empowerment</a:t>
            </a:r>
          </a:p>
          <a:p>
            <a:r>
              <a:rPr lang="en-US" dirty="0"/>
              <a:t>Be trauma-informed and holistic</a:t>
            </a:r>
          </a:p>
          <a:p>
            <a:r>
              <a:rPr lang="en-US" dirty="0"/>
              <a:t>Emphasize relationships, culture, strengths, and community</a:t>
            </a:r>
          </a:p>
          <a:p>
            <a:endParaRPr lang="en-US" dirty="0"/>
          </a:p>
        </p:txBody>
      </p:sp>
      <p:pic>
        <p:nvPicPr>
          <p:cNvPr id="4" name="Picture 3">
            <a:extLst>
              <a:ext uri="{FF2B5EF4-FFF2-40B4-BE49-F238E27FC236}">
                <a16:creationId xmlns:a16="http://schemas.microsoft.com/office/drawing/2014/main" id="{111FB0B5-6563-3283-DB1A-8B37D511B4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A6F28B0-7254-B809-F19D-BB3C6F6AB27B}"/>
              </a:ext>
            </a:extLst>
          </p:cNvPr>
          <p:cNvSpPr txBox="1"/>
          <p:nvPr/>
        </p:nvSpPr>
        <p:spPr>
          <a:xfrm>
            <a:off x="640079" y="6196703"/>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2408639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EDF53-850C-0472-F318-2F454EB5A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263420-1E2B-1C25-AF6E-592BB550D22F}"/>
              </a:ext>
            </a:extLst>
          </p:cNvPr>
          <p:cNvSpPr>
            <a:spLocks noGrp="1"/>
          </p:cNvSpPr>
          <p:nvPr>
            <p:ph type="title"/>
          </p:nvPr>
        </p:nvSpPr>
        <p:spPr/>
        <p:txBody>
          <a:bodyPr/>
          <a:lstStyle/>
          <a:p>
            <a:r>
              <a:rPr lang="en-US" dirty="0"/>
              <a:t>Four Dimensions of Recovery*</a:t>
            </a:r>
          </a:p>
        </p:txBody>
      </p:sp>
      <p:sp>
        <p:nvSpPr>
          <p:cNvPr id="4" name="Rectangle 1">
            <a:extLst>
              <a:ext uri="{FF2B5EF4-FFF2-40B4-BE49-F238E27FC236}">
                <a16:creationId xmlns:a16="http://schemas.microsoft.com/office/drawing/2014/main" id="{30A6540D-2678-F248-6481-9A0F6BB63897}"/>
              </a:ext>
            </a:extLst>
          </p:cNvPr>
          <p:cNvSpPr>
            <a:spLocks noGrp="1" noChangeArrowheads="1"/>
          </p:cNvSpPr>
          <p:nvPr>
            <p:ph idx="1"/>
          </p:nvPr>
        </p:nvSpPr>
        <p:spPr bwMode="auto">
          <a:xfrm>
            <a:off x="640079" y="2461064"/>
            <a:ext cx="636584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US" altLang="en-US" b="1" i="0" u="none" strike="noStrike" cap="none" normalizeH="0" baseline="0" dirty="0">
                <a:ln>
                  <a:noFill/>
                </a:ln>
                <a:solidFill>
                  <a:schemeClr val="tx1"/>
                </a:solidFill>
                <a:effectLst/>
                <a:latin typeface="+mj-lt"/>
              </a:rPr>
              <a:t>Health:</a:t>
            </a:r>
            <a:r>
              <a:rPr kumimoji="0" lang="en-US" altLang="en-US" b="0" i="0" u="none" strike="noStrike" cap="none" normalizeH="0" baseline="0" dirty="0">
                <a:ln>
                  <a:noFill/>
                </a:ln>
                <a:solidFill>
                  <a:schemeClr val="tx1"/>
                </a:solidFill>
                <a:effectLst/>
                <a:latin typeface="+mj-lt"/>
              </a:rPr>
              <a:t> Emotional &amp; physical wellness</a:t>
            </a: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endParaRPr kumimoji="0" lang="en-US" altLang="en-US"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US" altLang="en-US" b="1" i="0" u="none" strike="noStrike" cap="none" normalizeH="0" baseline="0" dirty="0">
                <a:ln>
                  <a:noFill/>
                </a:ln>
                <a:solidFill>
                  <a:schemeClr val="tx1"/>
                </a:solidFill>
                <a:effectLst/>
                <a:latin typeface="+mj-lt"/>
              </a:rPr>
              <a:t>Home:</a:t>
            </a:r>
            <a:r>
              <a:rPr kumimoji="0" lang="en-US" altLang="en-US" b="0" i="0" u="none" strike="noStrike" cap="none" normalizeH="0" baseline="0" dirty="0">
                <a:ln>
                  <a:noFill/>
                </a:ln>
                <a:solidFill>
                  <a:schemeClr val="tx1"/>
                </a:solidFill>
                <a:effectLst/>
                <a:latin typeface="+mj-lt"/>
              </a:rPr>
              <a:t> Safe and stable living environment</a:t>
            </a: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endParaRPr kumimoji="0" lang="en-US" altLang="en-US"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US" altLang="en-US" b="1" i="0" u="none" strike="noStrike" cap="none" normalizeH="0" baseline="0" dirty="0">
                <a:ln>
                  <a:noFill/>
                </a:ln>
                <a:solidFill>
                  <a:schemeClr val="tx1"/>
                </a:solidFill>
                <a:effectLst/>
                <a:latin typeface="+mj-lt"/>
              </a:rPr>
              <a:t>Purpose:</a:t>
            </a:r>
            <a:r>
              <a:rPr kumimoji="0" lang="en-US" altLang="en-US" b="0" i="0" u="none" strike="noStrike" cap="none" normalizeH="0" baseline="0" dirty="0">
                <a:ln>
                  <a:noFill/>
                </a:ln>
                <a:solidFill>
                  <a:schemeClr val="tx1"/>
                </a:solidFill>
                <a:effectLst/>
                <a:latin typeface="+mj-lt"/>
              </a:rPr>
              <a:t> Engagin</a:t>
            </a:r>
            <a:r>
              <a:rPr lang="en-US" altLang="en-US" dirty="0">
                <a:latin typeface="+mj-lt"/>
              </a:rPr>
              <a:t>g in m</a:t>
            </a:r>
            <a:r>
              <a:rPr kumimoji="0" lang="en-US" altLang="en-US" b="0" i="0" u="none" strike="noStrike" cap="none" normalizeH="0" baseline="0" dirty="0">
                <a:ln>
                  <a:noFill/>
                </a:ln>
                <a:solidFill>
                  <a:schemeClr val="tx1"/>
                </a:solidFill>
                <a:effectLst/>
                <a:latin typeface="+mj-lt"/>
              </a:rPr>
              <a:t>eaningful daily activities</a:t>
            </a: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endParaRPr kumimoji="0" lang="en-US" altLang="en-US" b="0" i="0" u="none" strike="noStrike" cap="none" normalizeH="0" baseline="0" dirty="0">
              <a:ln>
                <a:noFill/>
              </a:ln>
              <a:solidFill>
                <a:schemeClr val="tx1"/>
              </a:solidFill>
              <a:effectLst/>
              <a:latin typeface="+mj-lt"/>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US" altLang="en-US" b="1" i="0" u="none" strike="noStrike" cap="none" normalizeH="0" baseline="0" dirty="0">
                <a:ln>
                  <a:noFill/>
                </a:ln>
                <a:solidFill>
                  <a:schemeClr val="tx1"/>
                </a:solidFill>
                <a:effectLst/>
                <a:latin typeface="+mj-lt"/>
              </a:rPr>
              <a:t>Community:</a:t>
            </a:r>
            <a:r>
              <a:rPr kumimoji="0" lang="en-US" altLang="en-US" b="0" i="0" u="none" strike="noStrike" cap="none" normalizeH="0" baseline="0" dirty="0">
                <a:ln>
                  <a:noFill/>
                </a:ln>
                <a:solidFill>
                  <a:schemeClr val="tx1"/>
                </a:solidFill>
                <a:effectLst/>
                <a:latin typeface="+mj-lt"/>
              </a:rPr>
              <a:t> Receiving support through relationship</a:t>
            </a:r>
          </a:p>
        </p:txBody>
      </p:sp>
      <p:pic>
        <p:nvPicPr>
          <p:cNvPr id="5" name="Picture 3">
            <a:extLst>
              <a:ext uri="{FF2B5EF4-FFF2-40B4-BE49-F238E27FC236}">
                <a16:creationId xmlns:a16="http://schemas.microsoft.com/office/drawing/2014/main" id="{A2CD03EB-5B8A-761A-AA9B-12E14B6EB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8C0C4DA4-56A1-AC45-3C98-855967587BBF}"/>
              </a:ext>
            </a:extLst>
          </p:cNvPr>
          <p:cNvSpPr txBox="1"/>
          <p:nvPr/>
        </p:nvSpPr>
        <p:spPr>
          <a:xfrm>
            <a:off x="486918" y="6340616"/>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192286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7079-5D6E-8A1F-C721-958EC94A4984}"/>
              </a:ext>
            </a:extLst>
          </p:cNvPr>
          <p:cNvSpPr>
            <a:spLocks noGrp="1"/>
          </p:cNvSpPr>
          <p:nvPr>
            <p:ph type="title"/>
          </p:nvPr>
        </p:nvSpPr>
        <p:spPr/>
        <p:txBody>
          <a:bodyPr/>
          <a:lstStyle/>
          <a:p>
            <a:r>
              <a:rPr lang="en-US" dirty="0"/>
              <a:t>Types of Peer Support*</a:t>
            </a:r>
          </a:p>
        </p:txBody>
      </p:sp>
      <p:sp>
        <p:nvSpPr>
          <p:cNvPr id="4" name="Rectangle 1">
            <a:extLst>
              <a:ext uri="{FF2B5EF4-FFF2-40B4-BE49-F238E27FC236}">
                <a16:creationId xmlns:a16="http://schemas.microsoft.com/office/drawing/2014/main" id="{A872F18F-A778-A1BB-54EE-7AC9957B3530}"/>
              </a:ext>
            </a:extLst>
          </p:cNvPr>
          <p:cNvSpPr>
            <a:spLocks noGrp="1" noChangeArrowheads="1"/>
          </p:cNvSpPr>
          <p:nvPr>
            <p:ph idx="1"/>
          </p:nvPr>
        </p:nvSpPr>
        <p:spPr bwMode="auto">
          <a:xfrm>
            <a:off x="660992" y="2468881"/>
            <a:ext cx="8831264"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mj-lt"/>
              </a:rPr>
              <a:t>Emotional:</a:t>
            </a:r>
            <a:r>
              <a:rPr kumimoji="0" lang="en-US" altLang="en-US" b="0" i="0" u="none" strike="noStrike" cap="none" normalizeH="0" baseline="0" dirty="0">
                <a:ln>
                  <a:noFill/>
                </a:ln>
                <a:solidFill>
                  <a:schemeClr val="tx1"/>
                </a:solidFill>
                <a:effectLst/>
                <a:latin typeface="+mj-lt"/>
              </a:rPr>
              <a:t> Showing empathy, caring, understanding in your peer interactions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mj-lt"/>
              </a:rPr>
              <a:t>Informational:</a:t>
            </a:r>
            <a:r>
              <a:rPr kumimoji="0" lang="en-US" altLang="en-US" b="0" i="0" u="none" strike="noStrike" cap="none" normalizeH="0" baseline="0" dirty="0">
                <a:ln>
                  <a:noFill/>
                </a:ln>
                <a:solidFill>
                  <a:schemeClr val="tx1"/>
                </a:solidFill>
                <a:effectLst/>
                <a:latin typeface="+mj-lt"/>
              </a:rPr>
              <a:t> Sharing helpful knowledge to your peers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mj-lt"/>
              </a:rPr>
              <a:t>Instrumental:</a:t>
            </a:r>
            <a:r>
              <a:rPr kumimoji="0" lang="en-US" altLang="en-US" b="0" i="0" u="none" strike="noStrike" cap="none" normalizeH="0" baseline="0" dirty="0">
                <a:ln>
                  <a:noFill/>
                </a:ln>
                <a:solidFill>
                  <a:schemeClr val="tx1"/>
                </a:solidFill>
                <a:effectLst/>
                <a:latin typeface="+mj-lt"/>
              </a:rPr>
              <a:t> Providing concrete assistance to help complete tasks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mj-lt"/>
              </a:rPr>
              <a:t>Affiliation:</a:t>
            </a:r>
            <a:r>
              <a:rPr kumimoji="0" lang="en-US" altLang="en-US" b="0" i="0" u="none" strike="noStrike" cap="none" normalizeH="0" baseline="0" dirty="0">
                <a:ln>
                  <a:noFill/>
                </a:ln>
                <a:solidFill>
                  <a:schemeClr val="tx1"/>
                </a:solidFill>
                <a:effectLst/>
                <a:latin typeface="+mj-lt"/>
              </a:rPr>
              <a:t> Creating connections to enhance a peer’s social skills and life</a:t>
            </a:r>
          </a:p>
        </p:txBody>
      </p:sp>
      <p:pic>
        <p:nvPicPr>
          <p:cNvPr id="5" name="Picture 3">
            <a:extLst>
              <a:ext uri="{FF2B5EF4-FFF2-40B4-BE49-F238E27FC236}">
                <a16:creationId xmlns:a16="http://schemas.microsoft.com/office/drawing/2014/main" id="{6A219D47-E2E0-91AF-FA7B-E19033BCE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766B872-CCBC-3C7C-E2B2-34B2441B7F33}"/>
              </a:ext>
            </a:extLst>
          </p:cNvPr>
          <p:cNvSpPr txBox="1"/>
          <p:nvPr/>
        </p:nvSpPr>
        <p:spPr>
          <a:xfrm>
            <a:off x="505206" y="6340616"/>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736349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DF23-476C-EA06-949A-15ED99DC34E8}"/>
              </a:ext>
            </a:extLst>
          </p:cNvPr>
          <p:cNvSpPr>
            <a:spLocks noGrp="1"/>
          </p:cNvSpPr>
          <p:nvPr>
            <p:ph type="title"/>
          </p:nvPr>
        </p:nvSpPr>
        <p:spPr/>
        <p:txBody>
          <a:bodyPr>
            <a:normAutofit fontScale="90000"/>
          </a:bodyPr>
          <a:lstStyle/>
          <a:p>
            <a:r>
              <a:rPr lang="en-US" dirty="0"/>
              <a:t>Common Peer Support Services*</a:t>
            </a:r>
            <a:br>
              <a:rPr lang="en-US" dirty="0"/>
            </a:br>
            <a:endParaRPr lang="en-US" dirty="0"/>
          </a:p>
        </p:txBody>
      </p:sp>
      <p:sp>
        <p:nvSpPr>
          <p:cNvPr id="4" name="Rectangle 1">
            <a:extLst>
              <a:ext uri="{FF2B5EF4-FFF2-40B4-BE49-F238E27FC236}">
                <a16:creationId xmlns:a16="http://schemas.microsoft.com/office/drawing/2014/main" id="{5A93E99C-3ABD-46C1-CC0D-5D6634695154}"/>
              </a:ext>
            </a:extLst>
          </p:cNvPr>
          <p:cNvSpPr>
            <a:spLocks noGrp="1" noChangeArrowheads="1"/>
          </p:cNvSpPr>
          <p:nvPr>
            <p:ph idx="1"/>
          </p:nvPr>
        </p:nvSpPr>
        <p:spPr bwMode="auto">
          <a:xfrm>
            <a:off x="640079" y="2380328"/>
            <a:ext cx="9930924"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rPr>
              <a:t>Coaching/Mentoring:</a:t>
            </a:r>
            <a:r>
              <a:rPr kumimoji="0" lang="en-US" altLang="en-US" b="0" i="0" u="none" strike="noStrike" cap="none" normalizeH="0" baseline="0" dirty="0">
                <a:ln>
                  <a:noFill/>
                </a:ln>
                <a:solidFill>
                  <a:schemeClr val="tx1"/>
                </a:solidFill>
                <a:effectLst/>
              </a:rPr>
              <a:t> One-on-one guidance to help with tasks such as goal setting and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rPr>
              <a:t>problem-solving</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rPr>
              <a:t>Group Facilitation:</a:t>
            </a:r>
            <a:r>
              <a:rPr kumimoji="0" lang="en-US" altLang="en-US" b="0" i="0" u="none" strike="noStrike" cap="none" normalizeH="0" baseline="0" dirty="0">
                <a:ln>
                  <a:noFill/>
                </a:ln>
                <a:solidFill>
                  <a:schemeClr val="tx1"/>
                </a:solidFill>
                <a:effectLst/>
              </a:rPr>
              <a:t> Recovery-oriented activities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rPr>
              <a:t>Resource Connections:</a:t>
            </a:r>
            <a:r>
              <a:rPr kumimoji="0" lang="en-US" altLang="en-US" b="0" i="0" u="none" strike="noStrike" cap="none" normalizeH="0" baseline="0" dirty="0">
                <a:ln>
                  <a:noFill/>
                </a:ln>
                <a:solidFill>
                  <a:schemeClr val="tx1"/>
                </a:solidFill>
                <a:effectLst/>
              </a:rPr>
              <a:t> Sharing and help link a peer to local supports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rPr>
              <a:t>Community Building:</a:t>
            </a:r>
            <a:r>
              <a:rPr kumimoji="0" lang="en-US" altLang="en-US" b="0" i="0" u="none" strike="noStrike" cap="none" normalizeH="0" baseline="0" dirty="0">
                <a:ln>
                  <a:noFill/>
                </a:ln>
                <a:solidFill>
                  <a:schemeClr val="tx1"/>
                </a:solidFill>
                <a:effectLst/>
              </a:rPr>
              <a:t> Reducing isolation and fostering inclusion</a:t>
            </a:r>
          </a:p>
        </p:txBody>
      </p:sp>
      <p:pic>
        <p:nvPicPr>
          <p:cNvPr id="5" name="Picture 3">
            <a:extLst>
              <a:ext uri="{FF2B5EF4-FFF2-40B4-BE49-F238E27FC236}">
                <a16:creationId xmlns:a16="http://schemas.microsoft.com/office/drawing/2014/main" id="{1F278251-F512-89E2-4178-36912E5ED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78AE1C9-8204-D895-80F4-5E29E73BCCF7}"/>
              </a:ext>
            </a:extLst>
          </p:cNvPr>
          <p:cNvSpPr txBox="1"/>
          <p:nvPr/>
        </p:nvSpPr>
        <p:spPr>
          <a:xfrm>
            <a:off x="560070" y="6340616"/>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11203369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973AE-FF9A-A1E6-35E6-47939034EE59}"/>
              </a:ext>
            </a:extLst>
          </p:cNvPr>
          <p:cNvSpPr>
            <a:spLocks noGrp="1"/>
          </p:cNvSpPr>
          <p:nvPr>
            <p:ph type="title"/>
          </p:nvPr>
        </p:nvSpPr>
        <p:spPr/>
        <p:txBody>
          <a:bodyPr/>
          <a:lstStyle/>
          <a:p>
            <a:r>
              <a:rPr lang="en-US" dirty="0"/>
              <a:t>Voluntary &amp; Mutual Relationship*</a:t>
            </a:r>
          </a:p>
        </p:txBody>
      </p:sp>
      <p:sp>
        <p:nvSpPr>
          <p:cNvPr id="4" name="Rectangle 1">
            <a:extLst>
              <a:ext uri="{FF2B5EF4-FFF2-40B4-BE49-F238E27FC236}">
                <a16:creationId xmlns:a16="http://schemas.microsoft.com/office/drawing/2014/main" id="{C91AE5F3-C244-3268-5D72-3CE57156D8A3}"/>
              </a:ext>
            </a:extLst>
          </p:cNvPr>
          <p:cNvSpPr>
            <a:spLocks noGrp="1" noChangeArrowheads="1"/>
          </p:cNvSpPr>
          <p:nvPr>
            <p:ph idx="1"/>
          </p:nvPr>
        </p:nvSpPr>
        <p:spPr bwMode="auto">
          <a:xfrm>
            <a:off x="640079" y="2613393"/>
            <a:ext cx="903644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rPr>
              <a:t>Peer support is voluntary and non-coercive.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rPr>
              <a:t>Both giver and receiver benefit and learn.</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rPr>
              <a:t>It’s a conversation, not a session — built on mutual respect and shared growth.</a:t>
            </a:r>
          </a:p>
        </p:txBody>
      </p:sp>
      <p:pic>
        <p:nvPicPr>
          <p:cNvPr id="5" name="Picture 3">
            <a:extLst>
              <a:ext uri="{FF2B5EF4-FFF2-40B4-BE49-F238E27FC236}">
                <a16:creationId xmlns:a16="http://schemas.microsoft.com/office/drawing/2014/main" id="{8A7559EF-E683-F552-32AC-36A63561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10DDC27-2F7D-03D5-2D71-E1078737C786}"/>
              </a:ext>
            </a:extLst>
          </p:cNvPr>
          <p:cNvSpPr txBox="1"/>
          <p:nvPr/>
        </p:nvSpPr>
        <p:spPr>
          <a:xfrm>
            <a:off x="496062" y="6340616"/>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27590598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60BB9-3A09-66B9-1C8D-53CDF4E1CEAC}"/>
              </a:ext>
            </a:extLst>
          </p:cNvPr>
          <p:cNvSpPr>
            <a:spLocks noGrp="1"/>
          </p:cNvSpPr>
          <p:nvPr>
            <p:ph type="title"/>
          </p:nvPr>
        </p:nvSpPr>
        <p:spPr/>
        <p:txBody>
          <a:bodyPr/>
          <a:lstStyle/>
          <a:p>
            <a:r>
              <a:rPr lang="en-US" dirty="0"/>
              <a:t>Boundaries &amp; Ethics*</a:t>
            </a:r>
          </a:p>
        </p:txBody>
      </p:sp>
      <p:sp>
        <p:nvSpPr>
          <p:cNvPr id="4" name="Rectangle 1">
            <a:extLst>
              <a:ext uri="{FF2B5EF4-FFF2-40B4-BE49-F238E27FC236}">
                <a16:creationId xmlns:a16="http://schemas.microsoft.com/office/drawing/2014/main" id="{5A879509-E4C0-CD7A-3D08-8ED63B7F859D}"/>
              </a:ext>
            </a:extLst>
          </p:cNvPr>
          <p:cNvSpPr>
            <a:spLocks noGrp="1" noChangeArrowheads="1"/>
          </p:cNvSpPr>
          <p:nvPr>
            <p:ph idx="1"/>
          </p:nvPr>
        </p:nvSpPr>
        <p:spPr bwMode="auto">
          <a:xfrm>
            <a:off x="640079" y="2316049"/>
            <a:ext cx="10047943"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chemeClr val="tx1"/>
                </a:solidFill>
                <a:effectLst/>
              </a:rPr>
              <a:t>Maintain appropriate professional boundaries. </a:t>
            </a:r>
            <a:r>
              <a:rPr lang="en-US" altLang="en-US" dirty="0"/>
              <a:t>Know when to tell your story and how </a:t>
            </a:r>
          </a:p>
          <a:p>
            <a:pPr marL="0" marR="0" lvl="0" indent="0" algn="l" defTabSz="914400" rtl="0" eaLnBrk="0" fontAlgn="base" latinLnBrk="0" hangingPunct="0">
              <a:lnSpc>
                <a:spcPct val="100000"/>
              </a:lnSpc>
              <a:spcBef>
                <a:spcPct val="0"/>
              </a:spcBef>
              <a:spcAft>
                <a:spcPct val="0"/>
              </a:spcAft>
              <a:buClrTx/>
              <a:buSzTx/>
              <a:buNone/>
              <a:tabLst/>
            </a:pPr>
            <a:r>
              <a:rPr lang="en-US" altLang="en-US" dirty="0"/>
              <a:t>much is appropriate to share. Ask these questions to yourself when you are considering </a:t>
            </a:r>
          </a:p>
          <a:p>
            <a:pPr marL="0" marR="0" lvl="0" indent="0" algn="l" defTabSz="914400" rtl="0" eaLnBrk="0" fontAlgn="base" latinLnBrk="0" hangingPunct="0">
              <a:lnSpc>
                <a:spcPct val="100000"/>
              </a:lnSpc>
              <a:spcBef>
                <a:spcPct val="0"/>
              </a:spcBef>
              <a:spcAft>
                <a:spcPct val="0"/>
              </a:spcAft>
              <a:buClrTx/>
              <a:buSzTx/>
              <a:buNone/>
              <a:tabLst/>
            </a:pPr>
            <a:r>
              <a:rPr lang="en-US" altLang="en-US" dirty="0"/>
              <a:t>sharing thing about yourself:</a:t>
            </a:r>
          </a:p>
          <a:p>
            <a:pPr marL="0" marR="0" lvl="0" indent="0" algn="l" defTabSz="914400" rtl="0" eaLnBrk="0" fontAlgn="base" latinLnBrk="0" hangingPunct="0">
              <a:lnSpc>
                <a:spcPct val="100000"/>
              </a:lnSpc>
              <a:spcBef>
                <a:spcPct val="0"/>
              </a:spcBef>
              <a:spcAft>
                <a:spcPct val="0"/>
              </a:spcAft>
              <a:buClrTx/>
              <a:buSzTx/>
              <a:buNone/>
              <a:tabLst/>
            </a:pPr>
            <a:endParaRPr lang="en-US" altLang="en-US" dirty="0"/>
          </a:p>
          <a:p>
            <a:pPr eaLnBrk="0" fontAlgn="base" hangingPunct="0">
              <a:lnSpc>
                <a:spcPct val="100000"/>
              </a:lnSpc>
              <a:spcBef>
                <a:spcPct val="0"/>
              </a:spcBef>
              <a:spcAft>
                <a:spcPct val="0"/>
              </a:spcAft>
              <a:buSzTx/>
              <a:buFont typeface="Wingdings" panose="05000000000000000000" pitchFamily="2" charset="2"/>
              <a:buChar char="Ø"/>
            </a:pPr>
            <a:r>
              <a:rPr lang="en-US" altLang="en-US" dirty="0"/>
              <a:t>Is this the right time?</a:t>
            </a:r>
          </a:p>
          <a:p>
            <a:pPr eaLnBrk="0" fontAlgn="base" hangingPunct="0">
              <a:lnSpc>
                <a:spcPct val="100000"/>
              </a:lnSpc>
              <a:spcBef>
                <a:spcPct val="0"/>
              </a:spcBef>
              <a:spcAft>
                <a:spcPct val="0"/>
              </a:spcAft>
              <a:buSzTx/>
              <a:buFont typeface="Wingdings" panose="05000000000000000000" pitchFamily="2" charset="2"/>
              <a:buChar char="Ø"/>
            </a:pPr>
            <a:r>
              <a:rPr lang="en-US" altLang="en-US" dirty="0"/>
              <a:t>Is it helpful and relevant?</a:t>
            </a:r>
          </a:p>
          <a:p>
            <a:pPr eaLnBrk="0" fontAlgn="base" hangingPunct="0">
              <a:lnSpc>
                <a:spcPct val="100000"/>
              </a:lnSpc>
              <a:spcBef>
                <a:spcPct val="0"/>
              </a:spcBef>
              <a:spcAft>
                <a:spcPct val="0"/>
              </a:spcAft>
              <a:buSzTx/>
              <a:buFont typeface="Wingdings" panose="05000000000000000000" pitchFamily="2" charset="2"/>
              <a:buChar char="Ø"/>
            </a:pPr>
            <a:r>
              <a:rPr lang="en-US" altLang="en-US" dirty="0"/>
              <a:t>Is it hopeful and about recovery?</a:t>
            </a:r>
          </a:p>
          <a:p>
            <a:pPr eaLnBrk="0" fontAlgn="base" hangingPunct="0">
              <a:lnSpc>
                <a:spcPct val="100000"/>
              </a:lnSpc>
              <a:spcBef>
                <a:spcPct val="0"/>
              </a:spcBef>
              <a:spcAft>
                <a:spcPct val="0"/>
              </a:spcAft>
              <a:buSzTx/>
              <a:buFont typeface="Wingdings" panose="05000000000000000000" pitchFamily="2" charset="2"/>
              <a:buChar char="Ø"/>
            </a:pPr>
            <a:r>
              <a:rPr lang="en-US" altLang="en-US" dirty="0"/>
              <a:t>Is it honest and direct?	</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Avoid exploitation or over-involvement.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Seek supervisor guidance when unsure about role limits.</a:t>
            </a:r>
          </a:p>
        </p:txBody>
      </p:sp>
      <p:pic>
        <p:nvPicPr>
          <p:cNvPr id="5" name="Picture 3">
            <a:extLst>
              <a:ext uri="{FF2B5EF4-FFF2-40B4-BE49-F238E27FC236}">
                <a16:creationId xmlns:a16="http://schemas.microsoft.com/office/drawing/2014/main" id="{828594BB-1E12-F3F5-7682-9E4395826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7D630F-E7AA-F4E9-E933-9E2649EA64F5}"/>
              </a:ext>
            </a:extLst>
          </p:cNvPr>
          <p:cNvSpPr txBox="1"/>
          <p:nvPr/>
        </p:nvSpPr>
        <p:spPr>
          <a:xfrm>
            <a:off x="541782" y="6340616"/>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3752047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938ED-36D2-5D99-2F01-8897B42A0E1F}"/>
              </a:ext>
            </a:extLst>
          </p:cNvPr>
          <p:cNvSpPr>
            <a:spLocks noGrp="1"/>
          </p:cNvSpPr>
          <p:nvPr>
            <p:ph type="title"/>
          </p:nvPr>
        </p:nvSpPr>
        <p:spPr/>
        <p:txBody>
          <a:bodyPr/>
          <a:lstStyle/>
          <a:p>
            <a:r>
              <a:rPr lang="en-US" dirty="0"/>
              <a:t>Self-Care &amp; Wellness*</a:t>
            </a:r>
          </a:p>
        </p:txBody>
      </p:sp>
      <p:sp>
        <p:nvSpPr>
          <p:cNvPr id="4" name="Rectangle 1">
            <a:extLst>
              <a:ext uri="{FF2B5EF4-FFF2-40B4-BE49-F238E27FC236}">
                <a16:creationId xmlns:a16="http://schemas.microsoft.com/office/drawing/2014/main" id="{B0DC0B28-810D-BC31-A69A-F96538166F65}"/>
              </a:ext>
            </a:extLst>
          </p:cNvPr>
          <p:cNvSpPr>
            <a:spLocks noGrp="1" noChangeArrowheads="1"/>
          </p:cNvSpPr>
          <p:nvPr>
            <p:ph idx="1"/>
          </p:nvPr>
        </p:nvSpPr>
        <p:spPr bwMode="auto">
          <a:xfrm>
            <a:off x="640079" y="2151728"/>
            <a:ext cx="1044067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solidFill>
                  <a:schemeClr val="tx1"/>
                </a:solidFill>
                <a:effectLst/>
              </a:rPr>
              <a:t>Self-care is part of the job. </a:t>
            </a:r>
            <a:r>
              <a:rPr lang="en-US" altLang="en-US" dirty="0"/>
              <a:t>Make time for yourself to replenish what you put out, or you may</a:t>
            </a:r>
          </a:p>
          <a:p>
            <a:pPr marL="0" marR="0" lvl="0" indent="0" algn="l" defTabSz="914400" rtl="0" eaLnBrk="0" fontAlgn="base" latinLnBrk="0" hangingPunct="0">
              <a:lnSpc>
                <a:spcPct val="100000"/>
              </a:lnSpc>
              <a:spcBef>
                <a:spcPct val="0"/>
              </a:spcBef>
              <a:spcAft>
                <a:spcPct val="0"/>
              </a:spcAft>
              <a:buClrTx/>
              <a:buSzTx/>
              <a:buNone/>
              <a:tabLst/>
            </a:pPr>
            <a:r>
              <a:rPr lang="en-US" altLang="en-US" dirty="0"/>
              <a:t>find yourself depleted.</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Schedule regular time for rest and renewal.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Use wellness tools that keep you grounded and balanced.</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Healthy peers create healthy peer relationships.</a:t>
            </a:r>
          </a:p>
        </p:txBody>
      </p:sp>
      <p:pic>
        <p:nvPicPr>
          <p:cNvPr id="5" name="Picture 3">
            <a:extLst>
              <a:ext uri="{FF2B5EF4-FFF2-40B4-BE49-F238E27FC236}">
                <a16:creationId xmlns:a16="http://schemas.microsoft.com/office/drawing/2014/main" id="{DC52BCEC-C4F4-74A9-AC63-941B595BC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0D4BF8D-B1A7-2DCD-F65E-B979C512C963}"/>
              </a:ext>
            </a:extLst>
          </p:cNvPr>
          <p:cNvSpPr txBox="1"/>
          <p:nvPr/>
        </p:nvSpPr>
        <p:spPr>
          <a:xfrm>
            <a:off x="450342" y="6270998"/>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20703243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88DCC-3F0C-2671-9EF4-4A98A294295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A5FC927-2209-519F-6D6E-543B419D75DF}"/>
              </a:ext>
            </a:extLst>
          </p:cNvPr>
          <p:cNvSpPr>
            <a:spLocks noGrp="1"/>
          </p:cNvSpPr>
          <p:nvPr>
            <p:ph idx="1"/>
          </p:nvPr>
        </p:nvSpPr>
        <p:spPr>
          <a:xfrm>
            <a:off x="640079" y="2002537"/>
            <a:ext cx="10890928" cy="3566160"/>
          </a:xfrm>
        </p:spPr>
        <p:txBody>
          <a:bodyPr>
            <a:normAutofit fontScale="92500" lnSpcReduction="20000"/>
          </a:bodyPr>
          <a:lstStyle/>
          <a:p>
            <a:endParaRPr lang="en-US" b="1" dirty="0"/>
          </a:p>
          <a:p>
            <a:pPr marL="0" indent="0">
              <a:buNone/>
            </a:pPr>
            <a:r>
              <a:rPr lang="en-US" b="1" dirty="0"/>
              <a:t>Peer support is:</a:t>
            </a:r>
          </a:p>
          <a:p>
            <a:pPr marL="0" indent="0">
              <a:buNone/>
            </a:pPr>
            <a:br>
              <a:rPr lang="en-US" dirty="0"/>
            </a:br>
            <a:r>
              <a:rPr lang="en-US" dirty="0"/>
              <a:t>✅ Person-centered</a:t>
            </a:r>
            <a:br>
              <a:rPr lang="en-US" dirty="0"/>
            </a:br>
            <a:r>
              <a:rPr lang="en-US" dirty="0"/>
              <a:t>✅ Strengths-based</a:t>
            </a:r>
            <a:br>
              <a:rPr lang="en-US" dirty="0"/>
            </a:br>
            <a:r>
              <a:rPr lang="en-US" dirty="0"/>
              <a:t>✅ Voluntary &amp; mutually beneficial</a:t>
            </a:r>
            <a:br>
              <a:rPr lang="en-US" dirty="0"/>
            </a:br>
            <a:r>
              <a:rPr lang="en-US" dirty="0"/>
              <a:t>✅ Trauma-informed</a:t>
            </a:r>
            <a:br>
              <a:rPr lang="en-US" dirty="0"/>
            </a:br>
            <a:r>
              <a:rPr lang="en-US" dirty="0"/>
              <a:t>✅ Grounded in recovery and hope</a:t>
            </a:r>
          </a:p>
          <a:p>
            <a:pPr marL="0" indent="0">
              <a:buNone/>
            </a:pPr>
            <a:r>
              <a:rPr lang="en-US" dirty="0"/>
              <a:t>Your lived experience makes you uniquely qualified to </a:t>
            </a:r>
            <a:r>
              <a:rPr lang="en-US" b="1" dirty="0"/>
              <a:t>inspire recovery, promote empowerment, and model wellness</a:t>
            </a:r>
            <a:r>
              <a:rPr lang="en-US" dirty="0"/>
              <a:t>.</a:t>
            </a:r>
          </a:p>
          <a:p>
            <a:endParaRPr lang="en-US" dirty="0"/>
          </a:p>
        </p:txBody>
      </p:sp>
      <p:pic>
        <p:nvPicPr>
          <p:cNvPr id="4" name="Picture 3">
            <a:extLst>
              <a:ext uri="{FF2B5EF4-FFF2-40B4-BE49-F238E27FC236}">
                <a16:creationId xmlns:a16="http://schemas.microsoft.com/office/drawing/2014/main" id="{A796B7D1-DD1C-0956-D7E8-687112559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8492" y="6052790"/>
            <a:ext cx="2188669" cy="6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88A22E8-B576-30F0-50F2-41D51C4EAFCB}"/>
              </a:ext>
            </a:extLst>
          </p:cNvPr>
          <p:cNvSpPr txBox="1"/>
          <p:nvPr/>
        </p:nvSpPr>
        <p:spPr>
          <a:xfrm>
            <a:off x="640079" y="6340616"/>
            <a:ext cx="6094476" cy="369332"/>
          </a:xfrm>
          <a:prstGeom prst="rect">
            <a:avLst/>
          </a:prstGeom>
          <a:noFill/>
        </p:spPr>
        <p:txBody>
          <a:bodyPr wrap="square">
            <a:spAutoFit/>
          </a:bodyPr>
          <a:lstStyle/>
          <a:p>
            <a:r>
              <a:rPr lang="en-US" dirty="0"/>
              <a:t>*</a:t>
            </a:r>
            <a:r>
              <a:rPr lang="en-US" sz="1800" baseline="30000" dirty="0"/>
              <a:t>Applicable to Peer Support Specialists</a:t>
            </a:r>
            <a:endParaRPr lang="en-US" dirty="0"/>
          </a:p>
        </p:txBody>
      </p:sp>
    </p:spTree>
    <p:extLst>
      <p:ext uri="{BB962C8B-B14F-4D97-AF65-F5344CB8AC3E}">
        <p14:creationId xmlns:p14="http://schemas.microsoft.com/office/powerpoint/2010/main" val="32004804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loudy oil paint art">
            <a:extLst>
              <a:ext uri="{FF2B5EF4-FFF2-40B4-BE49-F238E27FC236}">
                <a16:creationId xmlns:a16="http://schemas.microsoft.com/office/drawing/2014/main" id="{F277CC7E-E899-3C1B-9F45-A3A61E9171A3}"/>
              </a:ext>
            </a:extLst>
          </p:cNvPr>
          <p:cNvPicPr>
            <a:picLocks noChangeAspect="1"/>
          </p:cNvPicPr>
          <p:nvPr/>
        </p:nvPicPr>
        <p:blipFill>
          <a:blip r:embed="rId2"/>
          <a:srcRect t="15257" b="474"/>
          <a:stretch>
            <a:fillRect/>
          </a:stretch>
        </p:blipFill>
        <p:spPr>
          <a:xfrm>
            <a:off x="37497" y="-1"/>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88D42F5-7904-FD3C-FDFE-AD6CD0F1636E}"/>
              </a:ext>
            </a:extLst>
          </p:cNvPr>
          <p:cNvSpPr>
            <a:spLocks noGrp="1"/>
          </p:cNvSpPr>
          <p:nvPr>
            <p:ph type="ctrTitle"/>
          </p:nvPr>
        </p:nvSpPr>
        <p:spPr>
          <a:xfrm>
            <a:off x="828987" y="1259042"/>
            <a:ext cx="6525542" cy="1087916"/>
          </a:xfrm>
        </p:spPr>
        <p:txBody>
          <a:bodyPr>
            <a:noAutofit/>
          </a:bodyPr>
          <a:lstStyle/>
          <a:p>
            <a:r>
              <a:rPr lang="en-US" sz="5400" dirty="0">
                <a:latin typeface="Centaur" panose="02030504050205020304" pitchFamily="18" charset="0"/>
                <a:cs typeface="Centaur Now Caption" panose="020F0502020204030204" pitchFamily="2" charset="0"/>
              </a:rPr>
              <a:t>Continuity of Care</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BB9AC458-FAA2-7E5C-C2EE-3615FBB4F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427" y="216638"/>
            <a:ext cx="2280511" cy="687713"/>
          </a:xfrm>
          <a:prstGeom prst="rect">
            <a:avLst/>
          </a:prstGeom>
          <a:noFill/>
          <a:ln>
            <a:noFill/>
          </a:ln>
        </p:spPr>
      </p:pic>
    </p:spTree>
    <p:extLst>
      <p:ext uri="{BB962C8B-B14F-4D97-AF65-F5344CB8AC3E}">
        <p14:creationId xmlns:p14="http://schemas.microsoft.com/office/powerpoint/2010/main" val="103505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41CE25-53E7-D4A9-A5E6-5611B4FAE6C0}"/>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2E7F6759-ACC7-32E5-A9FC-52698A59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69B89DF4-A5C6-BDEE-784B-2A3701975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4DE4458-5E7E-DADE-C771-316BB75DA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373D30F-7765-CA88-2CAF-8D6B6B134527}"/>
              </a:ext>
            </a:extLst>
          </p:cNvPr>
          <p:cNvSpPr>
            <a:spLocks noGrp="1"/>
          </p:cNvSpPr>
          <p:nvPr>
            <p:ph type="title"/>
          </p:nvPr>
        </p:nvSpPr>
        <p:spPr>
          <a:xfrm>
            <a:off x="896112" y="547859"/>
            <a:ext cx="10314432" cy="1015765"/>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Clinic-Collected Measures </a:t>
            </a:r>
            <a:r>
              <a:rPr lang="en-US" sz="2400" dirty="0">
                <a:latin typeface="Californian FB" panose="0207040306080B030204" pitchFamily="18" charset="0"/>
              </a:rPr>
              <a:t>(Detailed)</a:t>
            </a:r>
          </a:p>
        </p:txBody>
      </p:sp>
      <p:pic>
        <p:nvPicPr>
          <p:cNvPr id="5" name="Picture 4">
            <a:extLst>
              <a:ext uri="{FF2B5EF4-FFF2-40B4-BE49-F238E27FC236}">
                <a16:creationId xmlns:a16="http://schemas.microsoft.com/office/drawing/2014/main" id="{BF89AD49-1892-99AB-FDF0-820D4C993C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534A5024-CE3B-9980-A613-3B632A1A0CF5}"/>
              </a:ext>
            </a:extLst>
          </p:cNvPr>
          <p:cNvSpPr txBox="1"/>
          <p:nvPr/>
        </p:nvSpPr>
        <p:spPr>
          <a:xfrm>
            <a:off x="1024128" y="1819656"/>
            <a:ext cx="10625328" cy="3046988"/>
          </a:xfrm>
          <a:prstGeom prst="rect">
            <a:avLst/>
          </a:prstGeom>
          <a:noFill/>
        </p:spPr>
        <p:txBody>
          <a:bodyPr wrap="square" rtlCol="0">
            <a:spAutoFit/>
          </a:bodyPr>
          <a:lstStyle/>
          <a:p>
            <a:pPr marL="285750" indent="-285750">
              <a:buFont typeface="Wingdings" panose="05000000000000000000" pitchFamily="2" charset="2"/>
              <a:buChar char="Ø"/>
            </a:pPr>
            <a:r>
              <a:rPr lang="en-US" sz="3200" b="1" dirty="0">
                <a:latin typeface="Californian FB" panose="0207040306080B030204" pitchFamily="18" charset="0"/>
              </a:rPr>
              <a:t>I-SERV</a:t>
            </a:r>
            <a:r>
              <a:rPr lang="en-US" sz="3200" dirty="0">
                <a:latin typeface="Californian FB" panose="0207040306080B030204" pitchFamily="18" charset="0"/>
              </a:rPr>
              <a:t>: </a:t>
            </a:r>
            <a:r>
              <a:rPr lang="en-US" sz="2400" dirty="0">
                <a:latin typeface="Californian FB" panose="0207040306080B030204" pitchFamily="18" charset="0"/>
              </a:rPr>
              <a:t>Measures timeliness from request to evaluation and first service.</a:t>
            </a:r>
          </a:p>
          <a:p>
            <a:endParaRPr lang="en-US" sz="800" dirty="0">
              <a:latin typeface="Californian FB" panose="0207040306080B030204" pitchFamily="18" charset="0"/>
            </a:endParaRPr>
          </a:p>
          <a:p>
            <a:pPr marL="285750" indent="-285750">
              <a:buFont typeface="Wingdings" panose="05000000000000000000" pitchFamily="2" charset="2"/>
              <a:buChar char="Ø"/>
            </a:pPr>
            <a:r>
              <a:rPr lang="en-US" sz="3200" b="1" dirty="0">
                <a:latin typeface="Californian FB" panose="0207040306080B030204" pitchFamily="18" charset="0"/>
              </a:rPr>
              <a:t>DEP-REM-6</a:t>
            </a:r>
            <a:r>
              <a:rPr lang="en-US" sz="3200" dirty="0">
                <a:latin typeface="Californian FB" panose="0207040306080B030204" pitchFamily="18" charset="0"/>
              </a:rPr>
              <a:t>: </a:t>
            </a:r>
            <a:r>
              <a:rPr lang="en-US" sz="2400" dirty="0">
                <a:latin typeface="Californian FB" panose="0207040306080B030204" pitchFamily="18" charset="0"/>
              </a:rPr>
              <a:t>Depression Remission at 6 months</a:t>
            </a:r>
            <a:r>
              <a:rPr lang="en-US" sz="3200" dirty="0">
                <a:latin typeface="Californian FB" panose="0207040306080B030204" pitchFamily="18" charset="0"/>
              </a:rPr>
              <a:t>.</a:t>
            </a:r>
          </a:p>
          <a:p>
            <a:endParaRPr lang="en-US" sz="800" dirty="0">
              <a:latin typeface="Californian FB" panose="0207040306080B030204" pitchFamily="18" charset="0"/>
            </a:endParaRPr>
          </a:p>
          <a:p>
            <a:pPr marL="285750" indent="-285750">
              <a:buFont typeface="Wingdings" panose="05000000000000000000" pitchFamily="2" charset="2"/>
              <a:buChar char="Ø"/>
            </a:pPr>
            <a:r>
              <a:rPr lang="en-US" sz="3200" b="1" dirty="0">
                <a:latin typeface="Californian FB" panose="0207040306080B030204" pitchFamily="18" charset="0"/>
              </a:rPr>
              <a:t>ASC</a:t>
            </a:r>
            <a:r>
              <a:rPr lang="en-US" sz="3200" dirty="0">
                <a:latin typeface="Californian FB" panose="0207040306080B030204" pitchFamily="18" charset="0"/>
              </a:rPr>
              <a:t>: </a:t>
            </a:r>
            <a:r>
              <a:rPr lang="en-US" sz="2400" dirty="0">
                <a:latin typeface="Californian FB" panose="0207040306080B030204" pitchFamily="18" charset="0"/>
              </a:rPr>
              <a:t>Unhealthy Alcohol use Screening &amp; brief Counseling.</a:t>
            </a:r>
          </a:p>
          <a:p>
            <a:endParaRPr lang="en-US" sz="800" dirty="0">
              <a:latin typeface="Californian FB" panose="0207040306080B030204" pitchFamily="18" charset="0"/>
            </a:endParaRPr>
          </a:p>
          <a:p>
            <a:pPr marL="285750" indent="-285750">
              <a:buFont typeface="Wingdings" panose="05000000000000000000" pitchFamily="2" charset="2"/>
              <a:buChar char="Ø"/>
            </a:pPr>
            <a:r>
              <a:rPr lang="en-US" sz="3200" b="1" dirty="0">
                <a:latin typeface="Californian FB" panose="0207040306080B030204" pitchFamily="18" charset="0"/>
              </a:rPr>
              <a:t>CDF</a:t>
            </a:r>
            <a:r>
              <a:rPr lang="en-US" sz="3200" dirty="0">
                <a:latin typeface="Californian FB" panose="0207040306080B030204" pitchFamily="18" charset="0"/>
              </a:rPr>
              <a:t>: </a:t>
            </a:r>
            <a:r>
              <a:rPr lang="en-US" sz="2400" dirty="0">
                <a:latin typeface="Californian FB" panose="0207040306080B030204" pitchFamily="18" charset="0"/>
              </a:rPr>
              <a:t>Depression screening &amp; follow- up (child / adult)</a:t>
            </a:r>
          </a:p>
          <a:p>
            <a:endParaRPr lang="en-US" sz="800" dirty="0">
              <a:latin typeface="Californian FB" panose="0207040306080B030204" pitchFamily="18" charset="0"/>
            </a:endParaRPr>
          </a:p>
          <a:p>
            <a:pPr marL="285750" indent="-285750">
              <a:buFont typeface="Wingdings" panose="05000000000000000000" pitchFamily="2" charset="2"/>
              <a:buChar char="Ø"/>
            </a:pPr>
            <a:r>
              <a:rPr lang="en-US" sz="3200" b="1" dirty="0">
                <a:latin typeface="Californian FB" panose="0207040306080B030204" pitchFamily="18" charset="0"/>
              </a:rPr>
              <a:t>SDOH</a:t>
            </a:r>
            <a:r>
              <a:rPr lang="en-US" sz="3200" dirty="0">
                <a:latin typeface="Californian FB" panose="0207040306080B030204" pitchFamily="18" charset="0"/>
              </a:rPr>
              <a:t>: </a:t>
            </a:r>
            <a:r>
              <a:rPr lang="en-US" sz="2400" dirty="0">
                <a:latin typeface="Californian FB" panose="0207040306080B030204" pitchFamily="18" charset="0"/>
              </a:rPr>
              <a:t>Screening for Social Drivers or Health.</a:t>
            </a:r>
          </a:p>
        </p:txBody>
      </p:sp>
    </p:spTree>
    <p:extLst>
      <p:ext uri="{BB962C8B-B14F-4D97-AF65-F5344CB8AC3E}">
        <p14:creationId xmlns:p14="http://schemas.microsoft.com/office/powerpoint/2010/main" val="2416483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DB284-4E91-92F5-D439-035A48F6819E}"/>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736963C7-A349-D594-AB9A-04ACC1C9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70D62BCB-1AED-6CDE-A76D-4276B5C7F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CD9447F4-EF1F-D4E7-63A4-C1BE3D2BA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809B220-CB77-6C41-E396-2FD70BFD4A24}"/>
              </a:ext>
            </a:extLst>
          </p:cNvPr>
          <p:cNvSpPr>
            <a:spLocks noGrp="1"/>
          </p:cNvSpPr>
          <p:nvPr>
            <p:ph type="title"/>
          </p:nvPr>
        </p:nvSpPr>
        <p:spPr>
          <a:xfrm>
            <a:off x="806244" y="547859"/>
            <a:ext cx="10687665" cy="811615"/>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What does Continuity of Care mean?</a:t>
            </a:r>
          </a:p>
        </p:txBody>
      </p:sp>
      <p:sp>
        <p:nvSpPr>
          <p:cNvPr id="4" name="TextBox 3">
            <a:extLst>
              <a:ext uri="{FF2B5EF4-FFF2-40B4-BE49-F238E27FC236}">
                <a16:creationId xmlns:a16="http://schemas.microsoft.com/office/drawing/2014/main" id="{8184903C-7FFE-E71B-AEDB-4972354ABAD3}"/>
              </a:ext>
            </a:extLst>
          </p:cNvPr>
          <p:cNvSpPr txBox="1"/>
          <p:nvPr/>
        </p:nvSpPr>
        <p:spPr>
          <a:xfrm>
            <a:off x="941832" y="1664752"/>
            <a:ext cx="10789920" cy="1661993"/>
          </a:xfrm>
          <a:prstGeom prst="rect">
            <a:avLst/>
          </a:prstGeom>
          <a:noFill/>
        </p:spPr>
        <p:txBody>
          <a:bodyPr wrap="square" rtlCol="0">
            <a:spAutoFit/>
          </a:bodyPr>
          <a:lstStyle/>
          <a:p>
            <a:r>
              <a:rPr lang="en-US" sz="2800" dirty="0">
                <a:latin typeface="Centaur" panose="02030504050205020304" pitchFamily="18" charset="0"/>
              </a:rPr>
              <a:t>ExpertCare’s Continuity of Care plan is how we make sure you and the people you care for stay safe, supported, and informed during an emergency such as a storm, power outage, system issues, etc.</a:t>
            </a:r>
          </a:p>
          <a:p>
            <a:endParaRPr lang="en-US" dirty="0"/>
          </a:p>
        </p:txBody>
      </p:sp>
      <p:pic>
        <p:nvPicPr>
          <p:cNvPr id="5" name="Picture 4">
            <a:extLst>
              <a:ext uri="{FF2B5EF4-FFF2-40B4-BE49-F238E27FC236}">
                <a16:creationId xmlns:a16="http://schemas.microsoft.com/office/drawing/2014/main" id="{D745AFF3-3305-9F1A-08F7-61926D8F98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Tree>
    <p:extLst>
      <p:ext uri="{BB962C8B-B14F-4D97-AF65-F5344CB8AC3E}">
        <p14:creationId xmlns:p14="http://schemas.microsoft.com/office/powerpoint/2010/main" val="17704703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D4A4-9EEF-314B-10AA-1A5259375636}"/>
              </a:ext>
            </a:extLst>
          </p:cNvPr>
          <p:cNvSpPr>
            <a:spLocks noGrp="1"/>
          </p:cNvSpPr>
          <p:nvPr>
            <p:ph type="title"/>
          </p:nvPr>
        </p:nvSpPr>
        <p:spPr>
          <a:xfrm>
            <a:off x="928116" y="283464"/>
            <a:ext cx="10620756" cy="955748"/>
          </a:xfrm>
        </p:spPr>
        <p:txBody>
          <a:bodyPr>
            <a:normAutofit fontScale="90000"/>
          </a:bodyPr>
          <a:lstStyle/>
          <a:p>
            <a:r>
              <a:rPr lang="en-US" sz="5400" dirty="0">
                <a:latin typeface="Centaur" panose="02030504050205020304" pitchFamily="18" charset="0"/>
              </a:rPr>
              <a:t>Why a Continuity of Care Plan is Important</a:t>
            </a:r>
          </a:p>
        </p:txBody>
      </p:sp>
      <p:sp>
        <p:nvSpPr>
          <p:cNvPr id="3" name="Text Placeholder 2">
            <a:extLst>
              <a:ext uri="{FF2B5EF4-FFF2-40B4-BE49-F238E27FC236}">
                <a16:creationId xmlns:a16="http://schemas.microsoft.com/office/drawing/2014/main" id="{D9A0DCD5-C34B-6290-2711-725EDC2195E6}"/>
              </a:ext>
            </a:extLst>
          </p:cNvPr>
          <p:cNvSpPr>
            <a:spLocks noGrp="1"/>
          </p:cNvSpPr>
          <p:nvPr>
            <p:ph type="body" idx="1"/>
          </p:nvPr>
        </p:nvSpPr>
        <p:spPr>
          <a:xfrm>
            <a:off x="1659636" y="1629991"/>
            <a:ext cx="8197596" cy="2832281"/>
          </a:xfrm>
        </p:spPr>
        <p:txBody>
          <a:bodyPr>
            <a:normAutofit/>
          </a:bodyPr>
          <a:lstStyle/>
          <a:p>
            <a:pPr marL="457200" lvl="0" indent="-457200">
              <a:buFont typeface="Wingdings" panose="05000000000000000000" pitchFamily="2" charset="2"/>
              <a:buChar char="v"/>
            </a:pPr>
            <a:r>
              <a:rPr lang="en-US" sz="2800" dirty="0">
                <a:latin typeface="Centaur" panose="02030504050205020304" pitchFamily="18" charset="0"/>
              </a:rPr>
              <a:t>To make sure recipients continue receiving essential care.</a:t>
            </a:r>
          </a:p>
          <a:p>
            <a:pPr marL="457200" lvl="0" indent="-457200">
              <a:buFont typeface="Wingdings" panose="05000000000000000000" pitchFamily="2" charset="2"/>
              <a:buChar char="v"/>
            </a:pPr>
            <a:r>
              <a:rPr lang="en-US" sz="2800" dirty="0">
                <a:latin typeface="Centaur" panose="02030504050205020304" pitchFamily="18" charset="0"/>
              </a:rPr>
              <a:t>To keep you and recipients safe.</a:t>
            </a:r>
          </a:p>
          <a:p>
            <a:pPr marL="457200" lvl="0" indent="-457200">
              <a:buFont typeface="Wingdings" panose="05000000000000000000" pitchFamily="2" charset="2"/>
              <a:buChar char="v"/>
            </a:pPr>
            <a:r>
              <a:rPr lang="en-US" sz="2800" dirty="0">
                <a:latin typeface="Centaur" panose="02030504050205020304" pitchFamily="18" charset="0"/>
              </a:rPr>
              <a:t>To protect private information.</a:t>
            </a:r>
          </a:p>
          <a:p>
            <a:pPr marL="457200" lvl="0" indent="-457200">
              <a:buFont typeface="Wingdings" panose="05000000000000000000" pitchFamily="2" charset="2"/>
              <a:buChar char="v"/>
            </a:pPr>
            <a:r>
              <a:rPr lang="en-US" sz="2800" dirty="0">
                <a:latin typeface="Centaur" panose="02030504050205020304" pitchFamily="18" charset="0"/>
              </a:rPr>
              <a:t>To ensure clear communication during a crisis.</a:t>
            </a:r>
          </a:p>
          <a:p>
            <a:pPr marL="342900" indent="-342900">
              <a:buFont typeface="Arial" panose="020B0604020202020204" pitchFamily="34" charset="0"/>
              <a:buChar char="•"/>
            </a:pPr>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2A2EBA21-806F-0DAE-733B-ED6A65A370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2294995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5846-21A3-F42A-444C-70F5E0885414}"/>
              </a:ext>
            </a:extLst>
          </p:cNvPr>
          <p:cNvSpPr>
            <a:spLocks noGrp="1"/>
          </p:cNvSpPr>
          <p:nvPr>
            <p:ph type="ctrTitle"/>
          </p:nvPr>
        </p:nvSpPr>
        <p:spPr>
          <a:xfrm>
            <a:off x="1066802" y="453769"/>
            <a:ext cx="10063314" cy="647443"/>
          </a:xfrm>
        </p:spPr>
        <p:txBody>
          <a:bodyPr>
            <a:noAutofit/>
          </a:bodyPr>
          <a:lstStyle/>
          <a:p>
            <a:r>
              <a:rPr lang="en-US" sz="4400" dirty="0">
                <a:latin typeface="Centaur" panose="02030504050205020304" pitchFamily="18" charset="0"/>
              </a:rPr>
              <a:t>What You Need to Know During an Emergency</a:t>
            </a:r>
          </a:p>
        </p:txBody>
      </p:sp>
      <p:sp>
        <p:nvSpPr>
          <p:cNvPr id="3" name="Subtitle 2">
            <a:extLst>
              <a:ext uri="{FF2B5EF4-FFF2-40B4-BE49-F238E27FC236}">
                <a16:creationId xmlns:a16="http://schemas.microsoft.com/office/drawing/2014/main" id="{A0EA0FD7-4E9E-E8A7-7F5F-22E0C201FB89}"/>
              </a:ext>
            </a:extLst>
          </p:cNvPr>
          <p:cNvSpPr>
            <a:spLocks noGrp="1"/>
          </p:cNvSpPr>
          <p:nvPr>
            <p:ph type="subTitle" idx="1"/>
          </p:nvPr>
        </p:nvSpPr>
        <p:spPr>
          <a:xfrm>
            <a:off x="1066802" y="1307294"/>
            <a:ext cx="9092182" cy="4023658"/>
          </a:xfrm>
        </p:spPr>
        <p:txBody>
          <a:bodyPr>
            <a:noAutofit/>
          </a:bodyPr>
          <a:lstStyle/>
          <a:p>
            <a:pPr lvl="0"/>
            <a:r>
              <a:rPr lang="en-US" b="1" dirty="0">
                <a:latin typeface="Centaur" panose="02030504050205020304" pitchFamily="18" charset="0"/>
              </a:rPr>
              <a:t>ExpertCare Leadership</a:t>
            </a:r>
            <a:r>
              <a:rPr lang="en-US" dirty="0">
                <a:latin typeface="Centaur" panose="02030504050205020304" pitchFamily="18" charset="0"/>
              </a:rPr>
              <a:t> decides when the plan is activated and communicates updates.</a:t>
            </a:r>
          </a:p>
          <a:p>
            <a:pPr lvl="0"/>
            <a:r>
              <a:rPr lang="en-US" b="1" dirty="0">
                <a:latin typeface="Centaur" panose="02030504050205020304" pitchFamily="18" charset="0"/>
              </a:rPr>
              <a:t>Recruiting &amp; Scheduling Teams </a:t>
            </a:r>
            <a:r>
              <a:rPr lang="en-US" dirty="0">
                <a:latin typeface="Centaur" panose="02030504050205020304" pitchFamily="18" charset="0"/>
              </a:rPr>
              <a:t>contact caregivers and families, update schedules, and find backup staff.</a:t>
            </a:r>
          </a:p>
          <a:p>
            <a:pPr lvl="0"/>
            <a:r>
              <a:rPr lang="en-US" b="1" dirty="0">
                <a:latin typeface="Centaur" panose="02030504050205020304" pitchFamily="18" charset="0"/>
              </a:rPr>
              <a:t>IT</a:t>
            </a:r>
            <a:r>
              <a:rPr lang="en-US" dirty="0">
                <a:latin typeface="Centaur" panose="02030504050205020304" pitchFamily="18" charset="0"/>
              </a:rPr>
              <a:t> keeps our systems running and helps restore them if needed.</a:t>
            </a:r>
          </a:p>
          <a:p>
            <a:pPr lvl="0"/>
            <a:r>
              <a:rPr lang="en-US" b="1" dirty="0">
                <a:solidFill>
                  <a:srgbClr val="0070C0"/>
                </a:solidFill>
                <a:latin typeface="Centaur" panose="02030504050205020304" pitchFamily="18" charset="0"/>
              </a:rPr>
              <a:t>Caregivers</a:t>
            </a:r>
            <a:r>
              <a:rPr lang="en-US" dirty="0">
                <a:latin typeface="Centaur" panose="02030504050205020304" pitchFamily="18" charset="0"/>
              </a:rPr>
              <a:t>:</a:t>
            </a:r>
          </a:p>
          <a:p>
            <a:pPr marL="800100" lvl="1" indent="-342900" algn="l">
              <a:buFont typeface="Wingdings" panose="05000000000000000000" pitchFamily="2" charset="2"/>
              <a:buChar char="Ø"/>
            </a:pPr>
            <a:r>
              <a:rPr lang="en-US" dirty="0">
                <a:latin typeface="Centaur" panose="02030504050205020304" pitchFamily="18" charset="0"/>
              </a:rPr>
              <a:t>Stay in communication.</a:t>
            </a:r>
          </a:p>
          <a:p>
            <a:pPr marL="800100" lvl="1" indent="-342900" algn="l">
              <a:buFont typeface="Wingdings" panose="05000000000000000000" pitchFamily="2" charset="2"/>
              <a:buChar char="Ø"/>
            </a:pPr>
            <a:r>
              <a:rPr lang="en-US" dirty="0">
                <a:latin typeface="Centaur" panose="02030504050205020304" pitchFamily="18" charset="0"/>
              </a:rPr>
              <a:t>Follow any temporary instructions.</a:t>
            </a:r>
          </a:p>
          <a:p>
            <a:pPr marL="800100" lvl="1" indent="-342900" algn="l">
              <a:buFont typeface="Wingdings" panose="05000000000000000000" pitchFamily="2" charset="2"/>
              <a:buChar char="Ø"/>
            </a:pPr>
            <a:r>
              <a:rPr lang="en-US" dirty="0">
                <a:latin typeface="Centaur" panose="02030504050205020304" pitchFamily="18" charset="0"/>
              </a:rPr>
              <a:t>Tell us ASAP if you cannot reach the recipient or if there’s a safety issue.</a:t>
            </a:r>
          </a:p>
          <a:p>
            <a:endParaRPr lang="en-US" dirty="0">
              <a:latin typeface="Californian FB" panose="0207040306080B030204" pitchFamily="18" charset="0"/>
            </a:endParaRPr>
          </a:p>
        </p:txBody>
      </p:sp>
      <p:pic>
        <p:nvPicPr>
          <p:cNvPr id="4" name="Picture 3">
            <a:extLst>
              <a:ext uri="{FF2B5EF4-FFF2-40B4-BE49-F238E27FC236}">
                <a16:creationId xmlns:a16="http://schemas.microsoft.com/office/drawing/2014/main" id="{54808ADD-4218-CA1B-F698-7DD91D9B0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0388" y="5978285"/>
            <a:ext cx="2280511" cy="687713"/>
          </a:xfrm>
          <a:prstGeom prst="rect">
            <a:avLst/>
          </a:prstGeom>
          <a:noFill/>
          <a:ln>
            <a:noFill/>
          </a:ln>
        </p:spPr>
      </p:pic>
    </p:spTree>
    <p:extLst>
      <p:ext uri="{BB962C8B-B14F-4D97-AF65-F5344CB8AC3E}">
        <p14:creationId xmlns:p14="http://schemas.microsoft.com/office/powerpoint/2010/main" val="1781472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5ADD-E29C-6690-34B9-C9E3E22CB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0350A-3516-AD12-90D0-53FE9CF8C863}"/>
              </a:ext>
            </a:extLst>
          </p:cNvPr>
          <p:cNvSpPr>
            <a:spLocks noGrp="1"/>
          </p:cNvSpPr>
          <p:nvPr>
            <p:ph type="title"/>
          </p:nvPr>
        </p:nvSpPr>
        <p:spPr>
          <a:xfrm>
            <a:off x="1504188" y="393192"/>
            <a:ext cx="8654796" cy="955748"/>
          </a:xfrm>
        </p:spPr>
        <p:txBody>
          <a:bodyPr>
            <a:normAutofit/>
          </a:bodyPr>
          <a:lstStyle/>
          <a:p>
            <a:r>
              <a:rPr lang="en-US" sz="5400" dirty="0">
                <a:latin typeface="Centaur" panose="02030504050205020304" pitchFamily="18" charset="0"/>
              </a:rPr>
              <a:t>What Emergencies We Plan For</a:t>
            </a:r>
          </a:p>
        </p:txBody>
      </p:sp>
      <p:sp>
        <p:nvSpPr>
          <p:cNvPr id="3" name="Text Placeholder 2">
            <a:extLst>
              <a:ext uri="{FF2B5EF4-FFF2-40B4-BE49-F238E27FC236}">
                <a16:creationId xmlns:a16="http://schemas.microsoft.com/office/drawing/2014/main" id="{20E0E540-A28F-E7CE-BDD9-B273498FDFEF}"/>
              </a:ext>
            </a:extLst>
          </p:cNvPr>
          <p:cNvSpPr>
            <a:spLocks noGrp="1"/>
          </p:cNvSpPr>
          <p:nvPr>
            <p:ph type="body" idx="1"/>
          </p:nvPr>
        </p:nvSpPr>
        <p:spPr>
          <a:xfrm>
            <a:off x="1179577" y="1675711"/>
            <a:ext cx="8301318" cy="4514777"/>
          </a:xfrm>
        </p:spPr>
        <p:txBody>
          <a:bodyPr>
            <a:normAutofit lnSpcReduction="10000"/>
          </a:bodyPr>
          <a:lstStyle/>
          <a:p>
            <a:pPr marL="457200" lvl="0" indent="-457200">
              <a:buFont typeface="Wingdings" panose="05000000000000000000" pitchFamily="2" charset="2"/>
              <a:buChar char="§"/>
            </a:pPr>
            <a:r>
              <a:rPr lang="en-US" sz="3200" dirty="0">
                <a:latin typeface="Centaur" panose="02030504050205020304" pitchFamily="18" charset="0"/>
              </a:rPr>
              <a:t>Severe weather (storms, floods, power outages)</a:t>
            </a:r>
          </a:p>
          <a:p>
            <a:pPr marL="457200" lvl="0" indent="-457200">
              <a:buFont typeface="Wingdings" panose="05000000000000000000" pitchFamily="2" charset="2"/>
              <a:buChar char="§"/>
            </a:pPr>
            <a:r>
              <a:rPr lang="en-US" sz="3200" dirty="0">
                <a:latin typeface="Centaur" panose="02030504050205020304" pitchFamily="18" charset="0"/>
              </a:rPr>
              <a:t>Health emergencies (pandemics)</a:t>
            </a:r>
          </a:p>
          <a:p>
            <a:pPr marL="457200" lvl="0" indent="-457200">
              <a:buFont typeface="Wingdings" panose="05000000000000000000" pitchFamily="2" charset="2"/>
              <a:buChar char="§"/>
            </a:pPr>
            <a:r>
              <a:rPr lang="en-US" sz="3200" dirty="0">
                <a:latin typeface="Centaur" panose="02030504050205020304" pitchFamily="18" charset="0"/>
              </a:rPr>
              <a:t>IT issues or cyberattacks</a:t>
            </a:r>
          </a:p>
          <a:p>
            <a:pPr marL="457200" lvl="0" indent="-457200">
              <a:buFont typeface="Wingdings" panose="05000000000000000000" pitchFamily="2" charset="2"/>
              <a:buChar char="§"/>
            </a:pPr>
            <a:r>
              <a:rPr lang="en-US" sz="3200" dirty="0">
                <a:latin typeface="Centaur" panose="02030504050205020304" pitchFamily="18" charset="0"/>
              </a:rPr>
              <a:t>Staff shortages</a:t>
            </a:r>
          </a:p>
          <a:p>
            <a:r>
              <a:rPr lang="en-US" sz="3200" dirty="0">
                <a:latin typeface="Centaur" panose="02030504050205020304" pitchFamily="18" charset="0"/>
              </a:rPr>
              <a:t>Caregiver responsibility:</a:t>
            </a:r>
          </a:p>
          <a:p>
            <a:pPr marL="457200" indent="-457200">
              <a:buFont typeface="Wingdings" panose="05000000000000000000" pitchFamily="2" charset="2"/>
              <a:buChar char="Ø"/>
            </a:pPr>
            <a:r>
              <a:rPr lang="en-US" sz="3200" dirty="0">
                <a:latin typeface="Centaur" panose="02030504050205020304" pitchFamily="18" charset="0"/>
              </a:rPr>
              <a:t>Keep your phone charged, answer calls/texts from ExpertCare and let us know your availability</a:t>
            </a:r>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B51EBD1A-239C-0D2A-C5F6-7EAA53E4E1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2705788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A7AD2-CE98-A0C9-63A9-C8FD88FF82B1}"/>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188250DA-8A17-383B-97B6-EAE469D1E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833B94B4-EF4D-718D-3071-FAEA9082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5EAFDD5-B4EB-1DDD-31E0-DAA5C3A12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BA0FF3-FCC4-4E1B-39E8-8FE38BCB2B3A}"/>
              </a:ext>
            </a:extLst>
          </p:cNvPr>
          <p:cNvSpPr>
            <a:spLocks noGrp="1"/>
          </p:cNvSpPr>
          <p:nvPr>
            <p:ph type="title"/>
          </p:nvPr>
        </p:nvSpPr>
        <p:spPr>
          <a:xfrm>
            <a:off x="806244" y="547859"/>
            <a:ext cx="10687665" cy="811615"/>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When the Plan Is Activated</a:t>
            </a:r>
          </a:p>
        </p:txBody>
      </p:sp>
      <p:pic>
        <p:nvPicPr>
          <p:cNvPr id="5" name="Picture 4">
            <a:extLst>
              <a:ext uri="{FF2B5EF4-FFF2-40B4-BE49-F238E27FC236}">
                <a16:creationId xmlns:a16="http://schemas.microsoft.com/office/drawing/2014/main" id="{F5ECE225-6392-655D-C1F1-38B69169F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A572A2AB-60D7-EF6E-B566-35A57643E711}"/>
              </a:ext>
            </a:extLst>
          </p:cNvPr>
          <p:cNvSpPr txBox="1"/>
          <p:nvPr/>
        </p:nvSpPr>
        <p:spPr>
          <a:xfrm>
            <a:off x="1764792" y="1673792"/>
            <a:ext cx="9381744" cy="4031873"/>
          </a:xfrm>
          <a:prstGeom prst="rect">
            <a:avLst/>
          </a:prstGeom>
          <a:noFill/>
        </p:spPr>
        <p:txBody>
          <a:bodyPr wrap="square" rtlCol="0">
            <a:spAutoFit/>
          </a:bodyPr>
          <a:lstStyle/>
          <a:p>
            <a:r>
              <a:rPr lang="en-US" sz="3200" dirty="0">
                <a:latin typeface="Centaur" panose="02030504050205020304" pitchFamily="18" charset="0"/>
              </a:rPr>
              <a:t>The plan is used when:</a:t>
            </a:r>
          </a:p>
          <a:p>
            <a:pPr marL="457200" lvl="0" indent="-457200">
              <a:buFont typeface="Wingdings" panose="05000000000000000000" pitchFamily="2" charset="2"/>
              <a:buChar char="§"/>
            </a:pPr>
            <a:r>
              <a:rPr lang="en-US" sz="3200" dirty="0">
                <a:latin typeface="Centaur" panose="02030504050205020304" pitchFamily="18" charset="0"/>
              </a:rPr>
              <a:t>There is a state or local emergency</a:t>
            </a:r>
          </a:p>
          <a:p>
            <a:pPr marL="457200" lvl="0" indent="-457200">
              <a:buFont typeface="Wingdings" panose="05000000000000000000" pitchFamily="2" charset="2"/>
              <a:buChar char="§"/>
            </a:pPr>
            <a:r>
              <a:rPr lang="en-US" sz="3200" dirty="0">
                <a:latin typeface="Centaur" panose="02030504050205020304" pitchFamily="18" charset="0"/>
              </a:rPr>
              <a:t>There’s an interruption in services lasting more than 4 hours</a:t>
            </a:r>
          </a:p>
          <a:p>
            <a:pPr marL="457200" lvl="0" indent="-457200">
              <a:buFont typeface="Wingdings" panose="05000000000000000000" pitchFamily="2" charset="2"/>
              <a:buChar char="§"/>
            </a:pPr>
            <a:r>
              <a:rPr lang="en-US" sz="3200" dirty="0">
                <a:latin typeface="Centaur" panose="02030504050205020304" pitchFamily="18" charset="0"/>
              </a:rPr>
              <a:t>Safety risks exist for caregivers or recipients</a:t>
            </a:r>
          </a:p>
          <a:p>
            <a:pPr lvl="0"/>
            <a:endParaRPr lang="en-US" sz="3200" dirty="0">
              <a:latin typeface="Centaur" panose="02030504050205020304" pitchFamily="18" charset="0"/>
            </a:endParaRPr>
          </a:p>
          <a:p>
            <a:r>
              <a:rPr lang="en-US" sz="3200" dirty="0">
                <a:latin typeface="Centaur" panose="02030504050205020304" pitchFamily="18" charset="0"/>
              </a:rPr>
              <a:t>You will be told right away if the Business Continuity Plan is in effect.</a:t>
            </a:r>
          </a:p>
        </p:txBody>
      </p:sp>
    </p:spTree>
    <p:extLst>
      <p:ext uri="{BB962C8B-B14F-4D97-AF65-F5344CB8AC3E}">
        <p14:creationId xmlns:p14="http://schemas.microsoft.com/office/powerpoint/2010/main" val="4059936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6252BE-816B-6E77-5A38-98FA10B5465F}"/>
              </a:ext>
            </a:extLst>
          </p:cNvPr>
          <p:cNvSpPr>
            <a:spLocks noGrp="1"/>
          </p:cNvSpPr>
          <p:nvPr>
            <p:ph type="title"/>
          </p:nvPr>
        </p:nvSpPr>
        <p:spPr>
          <a:xfrm>
            <a:off x="806244" y="547859"/>
            <a:ext cx="10687665" cy="811615"/>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What Do We Focus on First</a:t>
            </a:r>
          </a:p>
        </p:txBody>
      </p:sp>
      <p:pic>
        <p:nvPicPr>
          <p:cNvPr id="5" name="Picture 4">
            <a:extLst>
              <a:ext uri="{FF2B5EF4-FFF2-40B4-BE49-F238E27FC236}">
                <a16:creationId xmlns:a16="http://schemas.microsoft.com/office/drawing/2014/main" id="{809E62CF-1305-035C-ABC1-8189C75E9A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6" name="TextBox 5">
            <a:extLst>
              <a:ext uri="{FF2B5EF4-FFF2-40B4-BE49-F238E27FC236}">
                <a16:creationId xmlns:a16="http://schemas.microsoft.com/office/drawing/2014/main" id="{3E6F9119-0AD7-CF88-B7E8-C1556B9EC49B}"/>
              </a:ext>
            </a:extLst>
          </p:cNvPr>
          <p:cNvSpPr txBox="1"/>
          <p:nvPr/>
        </p:nvSpPr>
        <p:spPr>
          <a:xfrm>
            <a:off x="1399032" y="1892745"/>
            <a:ext cx="9848088" cy="3539430"/>
          </a:xfrm>
          <a:prstGeom prst="rect">
            <a:avLst/>
          </a:prstGeom>
          <a:noFill/>
        </p:spPr>
        <p:txBody>
          <a:bodyPr wrap="square" rtlCol="0">
            <a:spAutoFit/>
          </a:bodyPr>
          <a:lstStyle/>
          <a:p>
            <a:r>
              <a:rPr lang="en-US" sz="2800" dirty="0">
                <a:latin typeface="Centaur" panose="02030504050205020304" pitchFamily="18" charset="0"/>
              </a:rPr>
              <a:t>During a disruption, we prioritize:</a:t>
            </a:r>
          </a:p>
          <a:p>
            <a:pPr marL="457200" lvl="0" indent="-457200">
              <a:buFont typeface="Wingdings" panose="05000000000000000000" pitchFamily="2" charset="2"/>
              <a:buChar char="Ø"/>
            </a:pPr>
            <a:r>
              <a:rPr lang="en-US" sz="2800" dirty="0">
                <a:latin typeface="Centaur" panose="02030504050205020304" pitchFamily="18" charset="0"/>
              </a:rPr>
              <a:t>Recipients who are high-risk, bed-bound, live alone, or receive 24/7 care</a:t>
            </a:r>
          </a:p>
          <a:p>
            <a:pPr marL="457200" lvl="0" indent="-457200">
              <a:buFont typeface="Wingdings" panose="05000000000000000000" pitchFamily="2" charset="2"/>
              <a:buChar char="Ø"/>
            </a:pPr>
            <a:r>
              <a:rPr lang="en-US" sz="2800" dirty="0">
                <a:latin typeface="Centaur" panose="02030504050205020304" pitchFamily="18" charset="0"/>
              </a:rPr>
              <a:t>Making sure caregivers and recipients can communicate immediately</a:t>
            </a:r>
          </a:p>
          <a:p>
            <a:pPr marL="457200" lvl="0" indent="-457200">
              <a:buFont typeface="Wingdings" panose="05000000000000000000" pitchFamily="2" charset="2"/>
              <a:buChar char="Ø"/>
            </a:pPr>
            <a:r>
              <a:rPr lang="en-US" sz="2800" dirty="0">
                <a:latin typeface="Centaur" panose="02030504050205020304" pitchFamily="18" charset="0"/>
              </a:rPr>
              <a:t>Finding available staff and confirming schedules quickly</a:t>
            </a:r>
          </a:p>
          <a:p>
            <a:endParaRPr lang="en-US" sz="2800" dirty="0">
              <a:latin typeface="Centaur" panose="02030504050205020304" pitchFamily="18" charset="0"/>
            </a:endParaRPr>
          </a:p>
          <a:p>
            <a:r>
              <a:rPr lang="en-US" sz="2800" dirty="0">
                <a:latin typeface="Centaur" panose="02030504050205020304" pitchFamily="18" charset="0"/>
              </a:rPr>
              <a:t>If needed, some non-essential services may be delayed or switched to telehealth.</a:t>
            </a:r>
          </a:p>
        </p:txBody>
      </p:sp>
    </p:spTree>
    <p:extLst>
      <p:ext uri="{BB962C8B-B14F-4D97-AF65-F5344CB8AC3E}">
        <p14:creationId xmlns:p14="http://schemas.microsoft.com/office/powerpoint/2010/main" val="2175160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BF4A2-88B3-CD5E-3915-E5758D6D0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49CD4-AB78-6EF5-1B11-DDFFF9B31C2B}"/>
              </a:ext>
            </a:extLst>
          </p:cNvPr>
          <p:cNvSpPr>
            <a:spLocks noGrp="1"/>
          </p:cNvSpPr>
          <p:nvPr>
            <p:ph type="title"/>
          </p:nvPr>
        </p:nvSpPr>
        <p:spPr>
          <a:xfrm>
            <a:off x="1504188" y="393192"/>
            <a:ext cx="8654796" cy="955748"/>
          </a:xfrm>
        </p:spPr>
        <p:txBody>
          <a:bodyPr>
            <a:normAutofit/>
          </a:bodyPr>
          <a:lstStyle/>
          <a:p>
            <a:r>
              <a:rPr lang="en-US" sz="5400" dirty="0">
                <a:latin typeface="Centaur" panose="02030504050205020304" pitchFamily="18" charset="0"/>
              </a:rPr>
              <a:t>How We Reach You</a:t>
            </a:r>
          </a:p>
        </p:txBody>
      </p:sp>
      <p:sp>
        <p:nvSpPr>
          <p:cNvPr id="3" name="Text Placeholder 2">
            <a:extLst>
              <a:ext uri="{FF2B5EF4-FFF2-40B4-BE49-F238E27FC236}">
                <a16:creationId xmlns:a16="http://schemas.microsoft.com/office/drawing/2014/main" id="{8F09227A-FDE3-1DAC-980F-ED3044802F62}"/>
              </a:ext>
            </a:extLst>
          </p:cNvPr>
          <p:cNvSpPr>
            <a:spLocks noGrp="1"/>
          </p:cNvSpPr>
          <p:nvPr>
            <p:ph type="body" idx="1"/>
          </p:nvPr>
        </p:nvSpPr>
        <p:spPr>
          <a:xfrm>
            <a:off x="1179577" y="1675711"/>
            <a:ext cx="8301318" cy="4514777"/>
          </a:xfrm>
        </p:spPr>
        <p:txBody>
          <a:bodyPr>
            <a:normAutofit/>
          </a:bodyPr>
          <a:lstStyle/>
          <a:p>
            <a:r>
              <a:rPr lang="en-US" dirty="0">
                <a:latin typeface="Centaur" panose="02030504050205020304" pitchFamily="18" charset="0"/>
              </a:rPr>
              <a:t>We will contact you by:</a:t>
            </a:r>
          </a:p>
          <a:p>
            <a:pPr marL="342900" lvl="0" indent="-342900">
              <a:buFont typeface="Wingdings" panose="05000000000000000000" pitchFamily="2" charset="2"/>
              <a:buChar char="Ø"/>
            </a:pPr>
            <a:r>
              <a:rPr lang="en-US" dirty="0">
                <a:latin typeface="Centaur" panose="02030504050205020304" pitchFamily="18" charset="0"/>
              </a:rPr>
              <a:t>Phone call</a:t>
            </a:r>
          </a:p>
          <a:p>
            <a:pPr marL="342900" lvl="0" indent="-342900">
              <a:buFont typeface="Wingdings" panose="05000000000000000000" pitchFamily="2" charset="2"/>
              <a:buChar char="Ø"/>
            </a:pPr>
            <a:r>
              <a:rPr lang="en-US" dirty="0">
                <a:latin typeface="Centaur" panose="02030504050205020304" pitchFamily="18" charset="0"/>
              </a:rPr>
              <a:t>Text message</a:t>
            </a:r>
          </a:p>
          <a:p>
            <a:pPr marL="342900" lvl="0" indent="-342900">
              <a:buFont typeface="Wingdings" panose="05000000000000000000" pitchFamily="2" charset="2"/>
              <a:buChar char="Ø"/>
            </a:pPr>
            <a:r>
              <a:rPr lang="en-US" dirty="0">
                <a:latin typeface="Centaur" panose="02030504050205020304" pitchFamily="18" charset="0"/>
              </a:rPr>
              <a:t>Email</a:t>
            </a:r>
          </a:p>
          <a:p>
            <a:r>
              <a:rPr lang="en-US" dirty="0">
                <a:latin typeface="Centaur" panose="02030504050205020304" pitchFamily="18" charset="0"/>
              </a:rPr>
              <a:t>If your schedule changes or we need you urgently, you’ll hear from us quickly.</a:t>
            </a:r>
          </a:p>
          <a:p>
            <a:r>
              <a:rPr lang="en-US" dirty="0">
                <a:latin typeface="Centaur" panose="02030504050205020304" pitchFamily="18" charset="0"/>
              </a:rPr>
              <a:t>Emergency/after-hours line:</a:t>
            </a:r>
            <a:br>
              <a:rPr lang="en-US" dirty="0">
                <a:latin typeface="Centaur" panose="02030504050205020304" pitchFamily="18" charset="0"/>
              </a:rPr>
            </a:br>
            <a:r>
              <a:rPr lang="en-US" dirty="0">
                <a:latin typeface="Centaur" panose="02030504050205020304" pitchFamily="18" charset="0"/>
              </a:rPr>
              <a:t>📞 (248) 229-3088</a:t>
            </a:r>
          </a:p>
          <a:p>
            <a:r>
              <a:rPr lang="en-US" dirty="0">
                <a:latin typeface="Centaur" panose="02030504050205020304" pitchFamily="18" charset="0"/>
              </a:rPr>
              <a:t>Your responsibility:</a:t>
            </a:r>
            <a:br>
              <a:rPr lang="en-US" dirty="0">
                <a:latin typeface="Centaur" panose="02030504050205020304" pitchFamily="18" charset="0"/>
              </a:rPr>
            </a:br>
            <a:r>
              <a:rPr lang="en-US" dirty="0">
                <a:latin typeface="Centaur" panose="02030504050205020304" pitchFamily="18" charset="0"/>
              </a:rPr>
              <a:t>➡️ Keep your contact information up to date and respond promptly.</a:t>
            </a:r>
          </a:p>
          <a:p>
            <a:pPr marL="457200" lvl="0" indent="-457200">
              <a:buFont typeface="Wingdings" panose="05000000000000000000" pitchFamily="2" charset="2"/>
              <a:buChar char="§"/>
            </a:pPr>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A87FC0FA-CFDF-90B9-B3A1-C344A56E7D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1223764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8F381B-7F22-92CD-8DAE-0F52BD5BF493}"/>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4100805A-4D4B-756E-B478-641C5A46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937CD286-79E5-8CDF-4B74-5B1E09C7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F74D6B3-83E9-07FC-0965-0F52C5B53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1D2BA11-AE3D-529F-73D9-4D4DF02D46D8}"/>
              </a:ext>
            </a:extLst>
          </p:cNvPr>
          <p:cNvSpPr>
            <a:spLocks noGrp="1"/>
          </p:cNvSpPr>
          <p:nvPr>
            <p:ph type="title"/>
          </p:nvPr>
        </p:nvSpPr>
        <p:spPr>
          <a:xfrm>
            <a:off x="806244" y="547859"/>
            <a:ext cx="10687665" cy="811615"/>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What Happens if Systems Go Down</a:t>
            </a:r>
          </a:p>
        </p:txBody>
      </p:sp>
      <p:pic>
        <p:nvPicPr>
          <p:cNvPr id="5" name="Picture 4">
            <a:extLst>
              <a:ext uri="{FF2B5EF4-FFF2-40B4-BE49-F238E27FC236}">
                <a16:creationId xmlns:a16="http://schemas.microsoft.com/office/drawing/2014/main" id="{6BCB6BEC-CA7D-6B56-9E8B-C6A419269F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18F897B2-9274-D51D-BE79-ACBE5328EB35}"/>
              </a:ext>
            </a:extLst>
          </p:cNvPr>
          <p:cNvSpPr txBox="1"/>
          <p:nvPr/>
        </p:nvSpPr>
        <p:spPr>
          <a:xfrm>
            <a:off x="1362357" y="1907333"/>
            <a:ext cx="10131552" cy="2862322"/>
          </a:xfrm>
          <a:prstGeom prst="rect">
            <a:avLst/>
          </a:prstGeom>
          <a:noFill/>
        </p:spPr>
        <p:txBody>
          <a:bodyPr wrap="square" rtlCol="0">
            <a:spAutoFit/>
          </a:bodyPr>
          <a:lstStyle/>
          <a:p>
            <a:r>
              <a:rPr lang="en-US" sz="3600" dirty="0">
                <a:latin typeface="Centaur" panose="02030504050205020304" pitchFamily="18" charset="0"/>
              </a:rPr>
              <a:t>If our computers or scheduling system fails:</a:t>
            </a:r>
          </a:p>
          <a:p>
            <a:pPr marL="342900" lvl="0" indent="-342900">
              <a:buFont typeface="Wingdings" panose="05000000000000000000" pitchFamily="2" charset="2"/>
              <a:buChar char="Ø"/>
            </a:pPr>
            <a:r>
              <a:rPr lang="en-US" sz="3600" dirty="0">
                <a:latin typeface="Centaur" panose="02030504050205020304" pitchFamily="18" charset="0"/>
              </a:rPr>
              <a:t>We switch to paper documentation</a:t>
            </a:r>
          </a:p>
          <a:p>
            <a:pPr marL="342900" lvl="0" indent="-342900">
              <a:buFont typeface="Wingdings" panose="05000000000000000000" pitchFamily="2" charset="2"/>
              <a:buChar char="Ø"/>
            </a:pPr>
            <a:r>
              <a:rPr lang="en-US" sz="3600" dirty="0">
                <a:latin typeface="Centaur" panose="02030504050205020304" pitchFamily="18" charset="0"/>
              </a:rPr>
              <a:t>We will call/text you with any changes</a:t>
            </a:r>
          </a:p>
          <a:p>
            <a:pPr marL="342900" lvl="0" indent="-342900">
              <a:buFont typeface="Wingdings" panose="05000000000000000000" pitchFamily="2" charset="2"/>
              <a:buChar char="Ø"/>
            </a:pPr>
            <a:r>
              <a:rPr lang="en-US" sz="3600" dirty="0">
                <a:latin typeface="Centaur" panose="02030504050205020304" pitchFamily="18" charset="0"/>
              </a:rPr>
              <a:t>Recipient and caregiver data is stored securely in the cloud and backed up daily</a:t>
            </a:r>
          </a:p>
        </p:txBody>
      </p:sp>
    </p:spTree>
    <p:extLst>
      <p:ext uri="{BB962C8B-B14F-4D97-AF65-F5344CB8AC3E}">
        <p14:creationId xmlns:p14="http://schemas.microsoft.com/office/powerpoint/2010/main" val="1749755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466AF-C8A4-24F0-8657-4F5A0C70E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71503-26A2-563C-DBAA-B8876926BC95}"/>
              </a:ext>
            </a:extLst>
          </p:cNvPr>
          <p:cNvSpPr>
            <a:spLocks noGrp="1"/>
          </p:cNvSpPr>
          <p:nvPr>
            <p:ph type="title"/>
          </p:nvPr>
        </p:nvSpPr>
        <p:spPr>
          <a:xfrm>
            <a:off x="1115568" y="393192"/>
            <a:ext cx="9893808" cy="955748"/>
          </a:xfrm>
        </p:spPr>
        <p:txBody>
          <a:bodyPr>
            <a:normAutofit/>
          </a:bodyPr>
          <a:lstStyle/>
          <a:p>
            <a:r>
              <a:rPr lang="en-US" sz="4400" dirty="0">
                <a:latin typeface="Centaur" panose="02030504050205020304" pitchFamily="18" charset="0"/>
              </a:rPr>
              <a:t>What Caregivers Should Do in Any Emergency</a:t>
            </a:r>
          </a:p>
        </p:txBody>
      </p:sp>
      <p:sp>
        <p:nvSpPr>
          <p:cNvPr id="3" name="Text Placeholder 2">
            <a:extLst>
              <a:ext uri="{FF2B5EF4-FFF2-40B4-BE49-F238E27FC236}">
                <a16:creationId xmlns:a16="http://schemas.microsoft.com/office/drawing/2014/main" id="{031D422E-ACFC-ECF0-9E01-A644903BE7F3}"/>
              </a:ext>
            </a:extLst>
          </p:cNvPr>
          <p:cNvSpPr>
            <a:spLocks noGrp="1"/>
          </p:cNvSpPr>
          <p:nvPr>
            <p:ph type="body" idx="1"/>
          </p:nvPr>
        </p:nvSpPr>
        <p:spPr>
          <a:xfrm>
            <a:off x="1335024" y="1629991"/>
            <a:ext cx="9025127" cy="4130729"/>
          </a:xfrm>
        </p:spPr>
        <p:txBody>
          <a:bodyPr>
            <a:normAutofit/>
          </a:bodyPr>
          <a:lstStyle/>
          <a:p>
            <a:r>
              <a:rPr lang="en-US" dirty="0">
                <a:latin typeface="Centaur" panose="02030504050205020304" pitchFamily="18" charset="0"/>
              </a:rPr>
              <a:t>Check in with your recipient if it’s safe and reasonable.</a:t>
            </a:r>
          </a:p>
          <a:p>
            <a:r>
              <a:rPr lang="en-US" dirty="0">
                <a:latin typeface="Centaur" panose="02030504050205020304" pitchFamily="18" charset="0"/>
              </a:rPr>
              <a:t>Call ExpertCare if:</a:t>
            </a:r>
          </a:p>
          <a:p>
            <a:pPr marL="342900" lvl="0" indent="-342900">
              <a:buFont typeface="Wingdings" panose="05000000000000000000" pitchFamily="2" charset="2"/>
              <a:buChar char="§"/>
            </a:pPr>
            <a:r>
              <a:rPr lang="en-US" dirty="0">
                <a:latin typeface="Centaur" panose="02030504050205020304" pitchFamily="18" charset="0"/>
              </a:rPr>
              <a:t>You can’t reach your recipient</a:t>
            </a:r>
          </a:p>
          <a:p>
            <a:pPr marL="342900" lvl="0" indent="-342900">
              <a:buFont typeface="Wingdings" panose="05000000000000000000" pitchFamily="2" charset="2"/>
              <a:buChar char="§"/>
            </a:pPr>
            <a:r>
              <a:rPr lang="en-US" dirty="0">
                <a:latin typeface="Centaur" panose="02030504050205020304" pitchFamily="18" charset="0"/>
              </a:rPr>
              <a:t>You feel unsafe</a:t>
            </a:r>
          </a:p>
          <a:p>
            <a:pPr marL="342900" lvl="0" indent="-342900">
              <a:buFont typeface="Wingdings" panose="05000000000000000000" pitchFamily="2" charset="2"/>
              <a:buChar char="§"/>
            </a:pPr>
            <a:r>
              <a:rPr lang="en-US" dirty="0">
                <a:latin typeface="Centaur" panose="02030504050205020304" pitchFamily="18" charset="0"/>
              </a:rPr>
              <a:t>You can’t make it to your shift</a:t>
            </a:r>
          </a:p>
          <a:p>
            <a:pPr marL="342900" lvl="0" indent="-342900">
              <a:buFont typeface="Wingdings" panose="05000000000000000000" pitchFamily="2" charset="2"/>
              <a:buChar char="§"/>
            </a:pPr>
            <a:r>
              <a:rPr lang="en-US" dirty="0">
                <a:latin typeface="Centaur" panose="02030504050205020304" pitchFamily="18" charset="0"/>
              </a:rPr>
              <a:t>The recipient needs urgent support</a:t>
            </a:r>
          </a:p>
          <a:p>
            <a:r>
              <a:rPr lang="en-US" dirty="0">
                <a:latin typeface="Centaur" panose="02030504050205020304" pitchFamily="18" charset="0"/>
              </a:rPr>
              <a:t>Follow any temporary instructions (alternate route to the home, rescheduling, telehealth, etc.).</a:t>
            </a:r>
          </a:p>
          <a:p>
            <a:r>
              <a:rPr lang="en-US" dirty="0">
                <a:latin typeface="Centaur" panose="02030504050205020304" pitchFamily="18" charset="0"/>
              </a:rPr>
              <a:t>Document care as directed (paper if needed).</a:t>
            </a:r>
          </a:p>
          <a:p>
            <a:pPr marL="457200" lvl="0" indent="-457200">
              <a:buFont typeface="Wingdings" panose="05000000000000000000" pitchFamily="2" charset="2"/>
              <a:buChar char="§"/>
            </a:pPr>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D2320CC8-34C9-05BB-0CBF-C912DA8FC1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1087438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B751-B417-208C-FA3A-1551064CF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8871E-F2E9-79E5-312B-FC78F4772EEB}"/>
              </a:ext>
            </a:extLst>
          </p:cNvPr>
          <p:cNvSpPr>
            <a:spLocks noGrp="1"/>
          </p:cNvSpPr>
          <p:nvPr>
            <p:ph type="title"/>
          </p:nvPr>
        </p:nvSpPr>
        <p:spPr>
          <a:xfrm>
            <a:off x="1115568" y="393192"/>
            <a:ext cx="9893808" cy="955748"/>
          </a:xfrm>
        </p:spPr>
        <p:txBody>
          <a:bodyPr>
            <a:normAutofit/>
          </a:bodyPr>
          <a:lstStyle/>
          <a:p>
            <a:r>
              <a:rPr lang="en-US" sz="4400" dirty="0">
                <a:latin typeface="Centaur" panose="02030504050205020304" pitchFamily="18" charset="0"/>
              </a:rPr>
              <a:t>After the Emergency</a:t>
            </a:r>
          </a:p>
        </p:txBody>
      </p:sp>
      <p:sp>
        <p:nvSpPr>
          <p:cNvPr id="3" name="Text Placeholder 2">
            <a:extLst>
              <a:ext uri="{FF2B5EF4-FFF2-40B4-BE49-F238E27FC236}">
                <a16:creationId xmlns:a16="http://schemas.microsoft.com/office/drawing/2014/main" id="{7A7C4AA6-A064-84E2-7D16-676F82832695}"/>
              </a:ext>
            </a:extLst>
          </p:cNvPr>
          <p:cNvSpPr>
            <a:spLocks noGrp="1"/>
          </p:cNvSpPr>
          <p:nvPr>
            <p:ph type="body" idx="1"/>
          </p:nvPr>
        </p:nvSpPr>
        <p:spPr>
          <a:xfrm>
            <a:off x="1179577" y="1675711"/>
            <a:ext cx="8301318" cy="3929561"/>
          </a:xfrm>
        </p:spPr>
        <p:txBody>
          <a:bodyPr>
            <a:normAutofit/>
          </a:bodyPr>
          <a:lstStyle/>
          <a:p>
            <a:r>
              <a:rPr lang="en-US" sz="3200" dirty="0">
                <a:latin typeface="Centaur" panose="02030504050205020304" pitchFamily="18" charset="0"/>
              </a:rPr>
              <a:t>ExpertCare will:</a:t>
            </a:r>
          </a:p>
          <a:p>
            <a:pPr marL="457200" lvl="0" indent="-457200">
              <a:buFont typeface="Arial" panose="020B0604020202020204" pitchFamily="34" charset="0"/>
              <a:buChar char="•"/>
            </a:pPr>
            <a:r>
              <a:rPr lang="en-US" sz="3200" dirty="0">
                <a:latin typeface="Centaur" panose="02030504050205020304" pitchFamily="18" charset="0"/>
              </a:rPr>
              <a:t>Restore schedules and systems</a:t>
            </a:r>
          </a:p>
          <a:p>
            <a:pPr marL="457200" lvl="0" indent="-457200">
              <a:buFont typeface="Arial" panose="020B0604020202020204" pitchFamily="34" charset="0"/>
              <a:buChar char="•"/>
            </a:pPr>
            <a:r>
              <a:rPr lang="en-US" sz="3200" dirty="0">
                <a:latin typeface="Centaur" panose="02030504050205020304" pitchFamily="18" charset="0"/>
              </a:rPr>
              <a:t>Reassign staff where needed</a:t>
            </a:r>
          </a:p>
          <a:p>
            <a:pPr marL="457200" lvl="0" indent="-457200">
              <a:buFont typeface="Arial" panose="020B0604020202020204" pitchFamily="34" charset="0"/>
              <a:buChar char="•"/>
            </a:pPr>
            <a:r>
              <a:rPr lang="en-US" sz="3200" dirty="0">
                <a:latin typeface="Centaur" panose="02030504050205020304" pitchFamily="18" charset="0"/>
              </a:rPr>
              <a:t>Communicate when normal operations resume</a:t>
            </a:r>
          </a:p>
          <a:p>
            <a:pPr marL="457200" lvl="0" indent="-457200">
              <a:buFont typeface="Arial" panose="020B0604020202020204" pitchFamily="34" charset="0"/>
              <a:buChar char="•"/>
            </a:pPr>
            <a:r>
              <a:rPr lang="en-US" sz="3200" dirty="0">
                <a:latin typeface="Centaur" panose="02030504050205020304" pitchFamily="18" charset="0"/>
              </a:rPr>
              <a:t>Review what happened so we can improve</a:t>
            </a:r>
          </a:p>
          <a:p>
            <a:pPr marL="457200" lvl="0" indent="-457200">
              <a:buFont typeface="Wingdings" panose="05000000000000000000" pitchFamily="2" charset="2"/>
              <a:buChar char="§"/>
            </a:pPr>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A525CC89-BA10-5EEF-6E43-FE04F86E08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3353567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65D102-D94D-28C0-4206-5514378C1E12}"/>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E2EFC235-D715-0A49-6B3F-2369DC35CC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0A4FAEFD-BD9E-18E6-188B-43A9D8D12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500309BA-2743-A69B-D3D2-6910B625C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40E87E8-7BB9-4EDD-59B8-E17C7C3F9993}"/>
              </a:ext>
            </a:extLst>
          </p:cNvPr>
          <p:cNvSpPr>
            <a:spLocks noGrp="1"/>
          </p:cNvSpPr>
          <p:nvPr>
            <p:ph type="title"/>
          </p:nvPr>
        </p:nvSpPr>
        <p:spPr>
          <a:xfrm>
            <a:off x="1376801" y="547859"/>
            <a:ext cx="8839200" cy="1088917"/>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Optional Clinic Measures </a:t>
            </a:r>
            <a:r>
              <a:rPr lang="en-US" sz="2400" dirty="0">
                <a:latin typeface="Californian FB" panose="0207040306080B030204" pitchFamily="18" charset="0"/>
              </a:rPr>
              <a:t>(Detailed)</a:t>
            </a:r>
          </a:p>
        </p:txBody>
      </p:sp>
      <p:pic>
        <p:nvPicPr>
          <p:cNvPr id="5" name="Picture 4">
            <a:extLst>
              <a:ext uri="{FF2B5EF4-FFF2-40B4-BE49-F238E27FC236}">
                <a16:creationId xmlns:a16="http://schemas.microsoft.com/office/drawing/2014/main" id="{A534723B-76F6-A4B6-F016-C3A5BF3D3F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7DC0FB57-F08A-5104-B6DD-90E4998A5B4B}"/>
              </a:ext>
            </a:extLst>
          </p:cNvPr>
          <p:cNvSpPr txBox="1"/>
          <p:nvPr/>
        </p:nvSpPr>
        <p:spPr>
          <a:xfrm>
            <a:off x="1819656" y="1828800"/>
            <a:ext cx="9189720" cy="2923877"/>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a:latin typeface="Californian FB" panose="0207040306080B030204" pitchFamily="18" charset="0"/>
              </a:rPr>
              <a:t>TSC</a:t>
            </a:r>
            <a:r>
              <a:rPr lang="en-US" sz="3200" dirty="0">
                <a:latin typeface="Californian FB" panose="0207040306080B030204" pitchFamily="18" charset="0"/>
              </a:rPr>
              <a:t>: </a:t>
            </a:r>
            <a:r>
              <a:rPr lang="en-US" sz="2800" dirty="0">
                <a:latin typeface="Californian FB" panose="0207040306080B030204" pitchFamily="18" charset="0"/>
              </a:rPr>
              <a:t>Tobacco Screening &amp; Cessation intervention</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SRA</a:t>
            </a:r>
            <a:r>
              <a:rPr lang="en-US" sz="3200" dirty="0">
                <a:latin typeface="Californian FB" panose="0207040306080B030204" pitchFamily="18" charset="0"/>
              </a:rPr>
              <a:t>: </a:t>
            </a:r>
            <a:r>
              <a:rPr lang="en-US" sz="2800" dirty="0">
                <a:latin typeface="Californian FB" panose="0207040306080B030204" pitchFamily="18" charset="0"/>
              </a:rPr>
              <a:t>Suicide Risk Assessment (child / adult variants)</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WCC</a:t>
            </a:r>
            <a:r>
              <a:rPr lang="en-US" sz="3200" dirty="0">
                <a:latin typeface="Californian FB" panose="0207040306080B030204" pitchFamily="18" charset="0"/>
              </a:rPr>
              <a:t>: </a:t>
            </a:r>
            <a:r>
              <a:rPr lang="en-US" sz="2800" dirty="0">
                <a:latin typeface="Californian FB" panose="0207040306080B030204" pitchFamily="18" charset="0"/>
              </a:rPr>
              <a:t>Weight assessment &amp; activity / diet counseling for youth</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CBP</a:t>
            </a:r>
            <a:r>
              <a:rPr lang="en-US" sz="3200" dirty="0">
                <a:latin typeface="Californian FB" panose="0207040306080B030204" pitchFamily="18" charset="0"/>
              </a:rPr>
              <a:t>: </a:t>
            </a:r>
            <a:r>
              <a:rPr lang="en-US" sz="2800" dirty="0">
                <a:latin typeface="Californian FB" panose="0207040306080B030204" pitchFamily="18" charset="0"/>
              </a:rPr>
              <a:t>Controlling high Blood Pressure</a:t>
            </a:r>
          </a:p>
        </p:txBody>
      </p:sp>
    </p:spTree>
    <p:extLst>
      <p:ext uri="{BB962C8B-B14F-4D97-AF65-F5344CB8AC3E}">
        <p14:creationId xmlns:p14="http://schemas.microsoft.com/office/powerpoint/2010/main" val="14523157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36E55F-C9B2-E5EE-8257-81163303DF09}"/>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166E354F-D702-F00D-10A7-663AC746E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8DB310B3-34E7-6530-553C-3950BDF93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71F46630-107F-7EFB-3525-1B380F93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7253831A-3A0D-D70F-F423-AB31DB4878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B90A4410-E711-9AB0-F97E-B62E650D311A}"/>
              </a:ext>
            </a:extLst>
          </p:cNvPr>
          <p:cNvSpPr txBox="1"/>
          <p:nvPr/>
        </p:nvSpPr>
        <p:spPr>
          <a:xfrm>
            <a:off x="1609344" y="1863962"/>
            <a:ext cx="9592056" cy="2800767"/>
          </a:xfrm>
          <a:prstGeom prst="rect">
            <a:avLst/>
          </a:prstGeom>
          <a:noFill/>
        </p:spPr>
        <p:txBody>
          <a:bodyPr wrap="square" rtlCol="0">
            <a:spAutoFit/>
          </a:bodyPr>
          <a:lstStyle/>
          <a:p>
            <a:r>
              <a:rPr lang="en-US" sz="4400" dirty="0">
                <a:latin typeface="Centaur" panose="02030504050205020304" pitchFamily="18" charset="0"/>
              </a:rPr>
              <a:t>Our Business Continuity Plan is simply how ExpertCare keeps you informed and keeps recipients safe during any emergency, so care continues with as little disruption as possible.</a:t>
            </a:r>
          </a:p>
        </p:txBody>
      </p:sp>
    </p:spTree>
    <p:extLst>
      <p:ext uri="{BB962C8B-B14F-4D97-AF65-F5344CB8AC3E}">
        <p14:creationId xmlns:p14="http://schemas.microsoft.com/office/powerpoint/2010/main" val="18906388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9EBE4E-5983-B393-1D5E-731351065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Cloudy oil paint art">
            <a:extLst>
              <a:ext uri="{FF2B5EF4-FFF2-40B4-BE49-F238E27FC236}">
                <a16:creationId xmlns:a16="http://schemas.microsoft.com/office/drawing/2014/main" id="{F277CC7E-E899-3C1B-9F45-A3A61E9171A3}"/>
              </a:ext>
            </a:extLst>
          </p:cNvPr>
          <p:cNvPicPr>
            <a:picLocks noChangeAspect="1"/>
          </p:cNvPicPr>
          <p:nvPr/>
        </p:nvPicPr>
        <p:blipFill>
          <a:blip r:embed="rId2"/>
          <a:srcRect t="15257" b="474"/>
          <a:stretch>
            <a:fillRect/>
          </a:stretch>
        </p:blipFill>
        <p:spPr>
          <a:xfrm>
            <a:off x="37497" y="-1"/>
            <a:ext cx="12191979" cy="6857989"/>
          </a:xfrm>
          <a:prstGeom prst="rect">
            <a:avLst/>
          </a:prstGeom>
        </p:spPr>
      </p:pic>
      <p:sp>
        <p:nvSpPr>
          <p:cNvPr id="11" name="Freeform: Shape 10">
            <a:extLst>
              <a:ext uri="{FF2B5EF4-FFF2-40B4-BE49-F238E27FC236}">
                <a16:creationId xmlns:a16="http://schemas.microsoft.com/office/drawing/2014/main" id="{2CEF5482-568A-9463-C672-BC6D644DF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39511" y="-72076"/>
            <a:ext cx="8582352" cy="4875036"/>
          </a:xfrm>
          <a:custGeom>
            <a:avLst/>
            <a:gdLst>
              <a:gd name="connsiteX0" fmla="*/ 1259133 w 8582352"/>
              <a:gd name="connsiteY0" fmla="*/ 1707 h 4875036"/>
              <a:gd name="connsiteX1" fmla="*/ 29139 w 8582352"/>
              <a:gd name="connsiteY1" fmla="*/ 317762 h 4875036"/>
              <a:gd name="connsiteX2" fmla="*/ 0 w 8582352"/>
              <a:gd name="connsiteY2" fmla="*/ 333585 h 4875036"/>
              <a:gd name="connsiteX3" fmla="*/ 79271 w 8582352"/>
              <a:gd name="connsiteY3" fmla="*/ 4875036 h 4875036"/>
              <a:gd name="connsiteX4" fmla="*/ 8582352 w 8582352"/>
              <a:gd name="connsiteY4" fmla="*/ 4726614 h 4875036"/>
              <a:gd name="connsiteX5" fmla="*/ 3064323 w 8582352"/>
              <a:gd name="connsiteY5" fmla="*/ 550287 h 4875036"/>
              <a:gd name="connsiteX6" fmla="*/ 3002736 w 8582352"/>
              <a:gd name="connsiteY6" fmla="*/ 506058 h 4875036"/>
              <a:gd name="connsiteX7" fmla="*/ 1429589 w 8582352"/>
              <a:gd name="connsiteY7" fmla="*/ 840 h 4875036"/>
              <a:gd name="connsiteX8" fmla="*/ 1259133 w 8582352"/>
              <a:gd name="connsiteY8" fmla="*/ 1707 h 4875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2352" h="4875036">
                <a:moveTo>
                  <a:pt x="1259133" y="1707"/>
                </a:moveTo>
                <a:cubicBezTo>
                  <a:pt x="833461" y="16212"/>
                  <a:pt x="412733" y="123046"/>
                  <a:pt x="29139" y="317762"/>
                </a:cubicBezTo>
                <a:lnTo>
                  <a:pt x="0" y="333585"/>
                </a:lnTo>
                <a:lnTo>
                  <a:pt x="79271" y="4875036"/>
                </a:lnTo>
                <a:lnTo>
                  <a:pt x="8582352" y="4726614"/>
                </a:lnTo>
                <a:lnTo>
                  <a:pt x="3064323" y="550287"/>
                </a:lnTo>
                <a:lnTo>
                  <a:pt x="3002736" y="506058"/>
                </a:lnTo>
                <a:cubicBezTo>
                  <a:pt x="2522288" y="179187"/>
                  <a:pt x="1975404" y="13891"/>
                  <a:pt x="1429589" y="840"/>
                </a:cubicBezTo>
                <a:cubicBezTo>
                  <a:pt x="1372734" y="-519"/>
                  <a:pt x="1315889" y="-227"/>
                  <a:pt x="1259133" y="1707"/>
                </a:cubicBezTo>
                <a:close/>
              </a:path>
            </a:pathLst>
          </a:custGeom>
          <a:gradFill>
            <a:gsLst>
              <a:gs pos="22000">
                <a:schemeClr val="bg2">
                  <a:alpha val="80000"/>
                </a:schemeClr>
              </a:gs>
              <a:gs pos="100000">
                <a:schemeClr val="accent1">
                  <a:lumMod val="60000"/>
                  <a:lumOff val="40000"/>
                  <a:alpha val="86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88D42F5-7904-FD3C-FDFE-AD6CD0F1636E}"/>
              </a:ext>
            </a:extLst>
          </p:cNvPr>
          <p:cNvSpPr>
            <a:spLocks noGrp="1"/>
          </p:cNvSpPr>
          <p:nvPr>
            <p:ph type="ctrTitle"/>
          </p:nvPr>
        </p:nvSpPr>
        <p:spPr>
          <a:xfrm>
            <a:off x="828986" y="1259042"/>
            <a:ext cx="10507607" cy="1087916"/>
          </a:xfrm>
        </p:spPr>
        <p:txBody>
          <a:bodyPr>
            <a:noAutofit/>
          </a:bodyPr>
          <a:lstStyle/>
          <a:p>
            <a:pPr algn="ctr"/>
            <a:r>
              <a:rPr lang="en-US" sz="5400" dirty="0">
                <a:latin typeface="Centaur" panose="02030504050205020304" pitchFamily="18" charset="0"/>
                <a:cs typeface="Centaur Now Caption" panose="020F0502020204030204" pitchFamily="2" charset="0"/>
              </a:rPr>
              <a:t>Co-Occurring Mental Health Disorders</a:t>
            </a:r>
          </a:p>
        </p:txBody>
      </p:sp>
      <p:sp>
        <p:nvSpPr>
          <p:cNvPr id="13" name="Freeform: Shape 12">
            <a:extLst>
              <a:ext uri="{FF2B5EF4-FFF2-40B4-BE49-F238E27FC236}">
                <a16:creationId xmlns:a16="http://schemas.microsoft.com/office/drawing/2014/main" id="{D38784C3-11AE-0BE2-6339-1A2BDAC7F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740000" flipV="1">
            <a:off x="7888979" y="5014859"/>
            <a:ext cx="4324338" cy="1889417"/>
          </a:xfrm>
          <a:custGeom>
            <a:avLst/>
            <a:gdLst>
              <a:gd name="connsiteX0" fmla="*/ 26412 w 4324338"/>
              <a:gd name="connsiteY0" fmla="*/ 1889417 h 1889417"/>
              <a:gd name="connsiteX1" fmla="*/ 4324338 w 4324338"/>
              <a:gd name="connsiteY1" fmla="*/ 1814397 h 1889417"/>
              <a:gd name="connsiteX2" fmla="*/ 2459858 w 4324338"/>
              <a:gd name="connsiteY2" fmla="*/ 403264 h 1889417"/>
              <a:gd name="connsiteX3" fmla="*/ 2414726 w 4324338"/>
              <a:gd name="connsiteY3" fmla="*/ 370852 h 1889417"/>
              <a:gd name="connsiteX4" fmla="*/ 1261883 w 4324338"/>
              <a:gd name="connsiteY4" fmla="*/ 615 h 1889417"/>
              <a:gd name="connsiteX5" fmla="*/ 70385 w 4324338"/>
              <a:gd name="connsiteY5" fmla="*/ 326182 h 1889417"/>
              <a:gd name="connsiteX6" fmla="*/ 0 w 4324338"/>
              <a:gd name="connsiteY6" fmla="*/ 376291 h 188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4338" h="1889417">
                <a:moveTo>
                  <a:pt x="26412" y="1889417"/>
                </a:moveTo>
                <a:lnTo>
                  <a:pt x="4324338" y="1814397"/>
                </a:lnTo>
                <a:lnTo>
                  <a:pt x="2459858" y="403264"/>
                </a:lnTo>
                <a:lnTo>
                  <a:pt x="2414726" y="370852"/>
                </a:lnTo>
                <a:cubicBezTo>
                  <a:pt x="2062641" y="131313"/>
                  <a:pt x="1661870" y="10180"/>
                  <a:pt x="1261883" y="615"/>
                </a:cubicBezTo>
                <a:cubicBezTo>
                  <a:pt x="845229" y="-9347"/>
                  <a:pt x="429425" y="101751"/>
                  <a:pt x="70385" y="326182"/>
                </a:cubicBezTo>
                <a:lnTo>
                  <a:pt x="0" y="376291"/>
                </a:lnTo>
                <a:close/>
              </a:path>
            </a:pathLst>
          </a:custGeom>
          <a:gradFill>
            <a:gsLst>
              <a:gs pos="27000">
                <a:schemeClr val="bg2">
                  <a:alpha val="80000"/>
                </a:schemeClr>
              </a:gs>
              <a:gs pos="100000">
                <a:schemeClr val="accent1">
                  <a:lumMod val="60000"/>
                  <a:lumOff val="40000"/>
                  <a:alpha val="92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BB9AC458-FAA2-7E5C-C2EE-3615FBB4F9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427" y="216638"/>
            <a:ext cx="2280511" cy="687713"/>
          </a:xfrm>
          <a:prstGeom prst="rect">
            <a:avLst/>
          </a:prstGeom>
          <a:noFill/>
          <a:ln>
            <a:noFill/>
          </a:ln>
        </p:spPr>
      </p:pic>
    </p:spTree>
    <p:extLst>
      <p:ext uri="{BB962C8B-B14F-4D97-AF65-F5344CB8AC3E}">
        <p14:creationId xmlns:p14="http://schemas.microsoft.com/office/powerpoint/2010/main" val="1335949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FDB284-4E91-92F5-D439-035A48F6819E}"/>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736963C7-A349-D594-AB9A-04ACC1C9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70D62BCB-1AED-6CDE-A76D-4276B5C7F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CD9447F4-EF1F-D4E7-63A4-C1BE3D2BA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809B220-CB77-6C41-E396-2FD70BFD4A24}"/>
              </a:ext>
            </a:extLst>
          </p:cNvPr>
          <p:cNvSpPr>
            <a:spLocks noGrp="1"/>
          </p:cNvSpPr>
          <p:nvPr>
            <p:ph type="title"/>
          </p:nvPr>
        </p:nvSpPr>
        <p:spPr>
          <a:xfrm>
            <a:off x="806244" y="547859"/>
            <a:ext cx="10687665" cy="811615"/>
          </a:xfrm>
        </p:spPr>
        <p:txBody>
          <a:bodyPr vert="horz" lIns="91440" tIns="45720" rIns="91440" bIns="45720" rtlCol="0" anchor="b">
            <a:noAutofit/>
          </a:bodyPr>
          <a:lstStyle/>
          <a:p>
            <a:pPr algn="ctr">
              <a:lnSpc>
                <a:spcPct val="100000"/>
              </a:lnSpc>
            </a:pPr>
            <a:r>
              <a:rPr lang="en-US" sz="4800" dirty="0">
                <a:latin typeface="Californian FB" panose="0207040306080B030204" pitchFamily="18" charset="0"/>
              </a:rPr>
              <a:t>Co-Occurring Disorders</a:t>
            </a:r>
          </a:p>
        </p:txBody>
      </p:sp>
      <p:pic>
        <p:nvPicPr>
          <p:cNvPr id="5" name="Picture 4">
            <a:extLst>
              <a:ext uri="{FF2B5EF4-FFF2-40B4-BE49-F238E27FC236}">
                <a16:creationId xmlns:a16="http://schemas.microsoft.com/office/drawing/2014/main" id="{D745AFF3-3305-9F1A-08F7-61926D8F98E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8EF629C4-415A-0B26-DAA2-8EF2BBF972E2}"/>
              </a:ext>
            </a:extLst>
          </p:cNvPr>
          <p:cNvSpPr txBox="1"/>
          <p:nvPr/>
        </p:nvSpPr>
        <p:spPr>
          <a:xfrm>
            <a:off x="1533832" y="1630925"/>
            <a:ext cx="9596284" cy="4247317"/>
          </a:xfrm>
          <a:prstGeom prst="rect">
            <a:avLst/>
          </a:prstGeom>
          <a:noFill/>
        </p:spPr>
        <p:txBody>
          <a:bodyPr wrap="square" rtlCol="0">
            <a:spAutoFit/>
          </a:bodyPr>
          <a:lstStyle/>
          <a:p>
            <a:r>
              <a:rPr lang="en-US" sz="2800" dirty="0">
                <a:latin typeface="Centaur" panose="02030504050205020304" pitchFamily="18" charset="0"/>
              </a:rPr>
              <a:t>Co-occurring disorders happen when a person has both mental health and a substance use problems at the same time.</a:t>
            </a:r>
          </a:p>
          <a:p>
            <a:r>
              <a:rPr lang="en-US" sz="2800" dirty="0">
                <a:latin typeface="Centaur" panose="02030504050205020304" pitchFamily="18" charset="0"/>
              </a:rPr>
              <a:t>People with co-occurring disorders often have trouble getting help, some reasons for this include:</a:t>
            </a:r>
          </a:p>
          <a:p>
            <a:pPr marL="742950" lvl="1" indent="-285750">
              <a:buFont typeface="Arial" panose="020B0604020202020204" pitchFamily="34" charset="0"/>
              <a:buChar char="•"/>
            </a:pPr>
            <a:r>
              <a:rPr lang="en-US" sz="2800" dirty="0">
                <a:latin typeface="Centaur" panose="02030504050205020304" pitchFamily="18" charset="0"/>
              </a:rPr>
              <a:t>Not having a way to get to appointments</a:t>
            </a:r>
          </a:p>
          <a:p>
            <a:pPr marL="742950" lvl="1" indent="-285750">
              <a:buFont typeface="Arial" panose="020B0604020202020204" pitchFamily="34" charset="0"/>
              <a:buChar char="•"/>
            </a:pPr>
            <a:r>
              <a:rPr lang="en-US" sz="2800" dirty="0">
                <a:latin typeface="Centaur" panose="02030504050205020304" pitchFamily="18" charset="0"/>
              </a:rPr>
              <a:t>Not having enough money or insurance</a:t>
            </a:r>
          </a:p>
          <a:p>
            <a:pPr marL="742950" lvl="1" indent="-285750">
              <a:buFont typeface="Arial" panose="020B0604020202020204" pitchFamily="34" charset="0"/>
              <a:buChar char="•"/>
            </a:pPr>
            <a:r>
              <a:rPr lang="en-US" sz="2800" dirty="0">
                <a:latin typeface="Centaur" panose="02030504050205020304" pitchFamily="18" charset="0"/>
              </a:rPr>
              <a:t>Feeling embarrassed or ashamed</a:t>
            </a:r>
          </a:p>
          <a:p>
            <a:pPr marL="742950" lvl="1" indent="-285750">
              <a:buFont typeface="Arial" panose="020B0604020202020204" pitchFamily="34" charset="0"/>
              <a:buChar char="•"/>
            </a:pPr>
            <a:r>
              <a:rPr lang="en-US" sz="2800" dirty="0">
                <a:latin typeface="Centaur" panose="02030504050205020304" pitchFamily="18" charset="0"/>
              </a:rPr>
              <a:t>Being scared of treatment</a:t>
            </a:r>
          </a:p>
          <a:p>
            <a:pPr marL="742950" lvl="1" indent="-285750">
              <a:buFont typeface="Arial" panose="020B0604020202020204" pitchFamily="34" charset="0"/>
              <a:buChar char="•"/>
            </a:pPr>
            <a:r>
              <a:rPr lang="en-US" sz="2800" dirty="0">
                <a:latin typeface="Centaur" panose="02030504050205020304" pitchFamily="18" charset="0"/>
              </a:rPr>
              <a:t>Finding the paperwork too complicated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113682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0D4A4-9EEF-314B-10AA-1A5259375636}"/>
              </a:ext>
            </a:extLst>
          </p:cNvPr>
          <p:cNvSpPr>
            <a:spLocks noGrp="1"/>
          </p:cNvSpPr>
          <p:nvPr>
            <p:ph type="title"/>
          </p:nvPr>
        </p:nvSpPr>
        <p:spPr>
          <a:xfrm>
            <a:off x="928116" y="283464"/>
            <a:ext cx="10620756" cy="955748"/>
          </a:xfrm>
        </p:spPr>
        <p:txBody>
          <a:bodyPr>
            <a:normAutofit/>
          </a:bodyPr>
          <a:lstStyle/>
          <a:p>
            <a:pPr algn="ctr"/>
            <a:r>
              <a:rPr lang="en-US" sz="5400" dirty="0">
                <a:latin typeface="Centaur" panose="02030504050205020304" pitchFamily="18" charset="0"/>
              </a:rPr>
              <a:t>Co-Occurring Disorders</a:t>
            </a:r>
          </a:p>
        </p:txBody>
      </p:sp>
      <p:sp>
        <p:nvSpPr>
          <p:cNvPr id="3" name="Text Placeholder 2">
            <a:extLst>
              <a:ext uri="{FF2B5EF4-FFF2-40B4-BE49-F238E27FC236}">
                <a16:creationId xmlns:a16="http://schemas.microsoft.com/office/drawing/2014/main" id="{D9A0DCD5-C34B-6290-2711-725EDC2195E6}"/>
              </a:ext>
            </a:extLst>
          </p:cNvPr>
          <p:cNvSpPr>
            <a:spLocks noGrp="1"/>
          </p:cNvSpPr>
          <p:nvPr>
            <p:ph type="body" idx="1"/>
          </p:nvPr>
        </p:nvSpPr>
        <p:spPr>
          <a:xfrm>
            <a:off x="1307689" y="1629990"/>
            <a:ext cx="9920749" cy="4151377"/>
          </a:xfrm>
        </p:spPr>
        <p:txBody>
          <a:bodyPr>
            <a:normAutofit/>
          </a:bodyPr>
          <a:lstStyle/>
          <a:p>
            <a:r>
              <a:rPr lang="en-US" sz="2800" dirty="0">
                <a:latin typeface="Centaur" panose="02030504050205020304" pitchFamily="18" charset="0"/>
              </a:rPr>
              <a:t>Some common challenges you may notice in your work with individuals with co-occurring disorders include:</a:t>
            </a:r>
          </a:p>
          <a:p>
            <a:pPr marL="800100" lvl="1" indent="-342900">
              <a:buFont typeface="Arial" panose="020B0604020202020204" pitchFamily="34" charset="0"/>
              <a:buChar char="•"/>
            </a:pPr>
            <a:r>
              <a:rPr lang="en-US" sz="2800" dirty="0">
                <a:solidFill>
                  <a:schemeClr val="tx1"/>
                </a:solidFill>
                <a:latin typeface="Centaur" panose="02030504050205020304" pitchFamily="18" charset="0"/>
              </a:rPr>
              <a:t>Living with two conditions at the same time</a:t>
            </a:r>
          </a:p>
          <a:p>
            <a:pPr marL="800100" lvl="1" indent="-342900">
              <a:buFont typeface="Arial" panose="020B0604020202020204" pitchFamily="34" charset="0"/>
              <a:buChar char="•"/>
            </a:pPr>
            <a:r>
              <a:rPr lang="en-US" sz="2800" dirty="0">
                <a:solidFill>
                  <a:schemeClr val="tx1"/>
                </a:solidFill>
                <a:latin typeface="Centaur" panose="02030504050205020304" pitchFamily="18" charset="0"/>
              </a:rPr>
              <a:t>Having trouble managing daily responsibilities</a:t>
            </a:r>
          </a:p>
          <a:p>
            <a:pPr marL="800100" lvl="1" indent="-342900">
              <a:buFont typeface="Arial" panose="020B0604020202020204" pitchFamily="34" charset="0"/>
              <a:buChar char="•"/>
            </a:pPr>
            <a:r>
              <a:rPr lang="en-US" sz="2800" dirty="0">
                <a:solidFill>
                  <a:schemeClr val="tx1"/>
                </a:solidFill>
                <a:latin typeface="Centaur" panose="02030504050205020304" pitchFamily="18" charset="0"/>
              </a:rPr>
              <a:t>Showing strong emotions and mood swings</a:t>
            </a:r>
          </a:p>
          <a:p>
            <a:pPr marL="800100" lvl="1" indent="-342900">
              <a:buFont typeface="Arial" panose="020B0604020202020204" pitchFamily="34" charset="0"/>
              <a:buChar char="•"/>
            </a:pPr>
            <a:r>
              <a:rPr lang="en-US" sz="2800" dirty="0">
                <a:solidFill>
                  <a:schemeClr val="tx1"/>
                </a:solidFill>
                <a:latin typeface="Centaur" panose="02030504050205020304" pitchFamily="18" charset="0"/>
              </a:rPr>
              <a:t>Experiencing physical health problems</a:t>
            </a:r>
          </a:p>
          <a:p>
            <a:pPr marL="800100" lvl="1" indent="-342900">
              <a:buFont typeface="Arial" panose="020B0604020202020204" pitchFamily="34" charset="0"/>
              <a:buChar char="•"/>
            </a:pPr>
            <a:r>
              <a:rPr lang="en-US" sz="2800" dirty="0">
                <a:solidFill>
                  <a:schemeClr val="tx1"/>
                </a:solidFill>
                <a:latin typeface="Centaur" panose="02030504050205020304" pitchFamily="18" charset="0"/>
              </a:rPr>
              <a:t>Having relationship difficulties and being isolated</a:t>
            </a:r>
          </a:p>
        </p:txBody>
      </p:sp>
      <p:pic>
        <p:nvPicPr>
          <p:cNvPr id="4" name="Picture 3">
            <a:extLst>
              <a:ext uri="{FF2B5EF4-FFF2-40B4-BE49-F238E27FC236}">
                <a16:creationId xmlns:a16="http://schemas.microsoft.com/office/drawing/2014/main" id="{2A2EBA21-806F-0DAE-733B-ED6A65A370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1564061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45846-21A3-F42A-444C-70F5E0885414}"/>
              </a:ext>
            </a:extLst>
          </p:cNvPr>
          <p:cNvSpPr>
            <a:spLocks noGrp="1"/>
          </p:cNvSpPr>
          <p:nvPr>
            <p:ph type="ctrTitle"/>
          </p:nvPr>
        </p:nvSpPr>
        <p:spPr>
          <a:xfrm>
            <a:off x="1066802" y="453769"/>
            <a:ext cx="10063314" cy="647443"/>
          </a:xfrm>
        </p:spPr>
        <p:txBody>
          <a:bodyPr>
            <a:noAutofit/>
          </a:bodyPr>
          <a:lstStyle/>
          <a:p>
            <a:pPr algn="ctr"/>
            <a:r>
              <a:rPr lang="en-US" sz="4400" dirty="0">
                <a:latin typeface="Centaur" panose="02030504050205020304" pitchFamily="18" charset="0"/>
              </a:rPr>
              <a:t>Living with Two Condition at the Same Time </a:t>
            </a:r>
          </a:p>
        </p:txBody>
      </p:sp>
      <p:sp>
        <p:nvSpPr>
          <p:cNvPr id="3" name="Subtitle 2">
            <a:extLst>
              <a:ext uri="{FF2B5EF4-FFF2-40B4-BE49-F238E27FC236}">
                <a16:creationId xmlns:a16="http://schemas.microsoft.com/office/drawing/2014/main" id="{A0EA0FD7-4E9E-E8A7-7F5F-22E0C201FB89}"/>
              </a:ext>
            </a:extLst>
          </p:cNvPr>
          <p:cNvSpPr>
            <a:spLocks noGrp="1"/>
          </p:cNvSpPr>
          <p:nvPr>
            <p:ph type="subTitle" idx="1"/>
          </p:nvPr>
        </p:nvSpPr>
        <p:spPr>
          <a:xfrm>
            <a:off x="1066801" y="1307293"/>
            <a:ext cx="10171469" cy="4975519"/>
          </a:xfrm>
        </p:spPr>
        <p:txBody>
          <a:bodyPr>
            <a:noAutofit/>
          </a:bodyPr>
          <a:lstStyle/>
          <a:p>
            <a:r>
              <a:rPr lang="en-US" sz="2400" dirty="0">
                <a:latin typeface="Centaur" panose="02030504050205020304" pitchFamily="18" charset="0"/>
              </a:rPr>
              <a:t>People with co-occurring disorders have both mental health problems and issues with drugs or alcohol at the same time.</a:t>
            </a:r>
          </a:p>
          <a:p>
            <a:r>
              <a:rPr lang="en-US" sz="2400" dirty="0">
                <a:latin typeface="Centaur" panose="02030504050205020304" pitchFamily="18" charset="0"/>
              </a:rPr>
              <a:t>For people with co-occurring disorders, the two disorders interact with each other such as:</a:t>
            </a:r>
          </a:p>
          <a:p>
            <a:pPr marL="800100" lvl="1" indent="-342900" algn="l">
              <a:buFont typeface="Wingdings" panose="05000000000000000000" pitchFamily="2" charset="2"/>
              <a:buChar char="§"/>
            </a:pPr>
            <a:r>
              <a:rPr lang="en-US" sz="2400" dirty="0">
                <a:latin typeface="Centaur" panose="02030504050205020304" pitchFamily="18" charset="0"/>
              </a:rPr>
              <a:t>Someone who feels very anxious might drink alcohol or use drugs to relax</a:t>
            </a:r>
          </a:p>
          <a:p>
            <a:pPr marL="800100" lvl="1" indent="-342900" algn="l">
              <a:buFont typeface="Wingdings" panose="05000000000000000000" pitchFamily="2" charset="2"/>
              <a:buChar char="§"/>
            </a:pPr>
            <a:r>
              <a:rPr lang="en-US" sz="2400" dirty="0">
                <a:latin typeface="Centaur" panose="02030504050205020304" pitchFamily="18" charset="0"/>
              </a:rPr>
              <a:t>Drinking or using substances can make anxiety or other mental health condition worse over time.</a:t>
            </a:r>
          </a:p>
          <a:p>
            <a:pPr marL="800100" lvl="1" indent="-342900" algn="l">
              <a:buFont typeface="Wingdings" panose="05000000000000000000" pitchFamily="2" charset="2"/>
              <a:buChar char="§"/>
            </a:pPr>
            <a:r>
              <a:rPr lang="en-US" sz="2400" dirty="0">
                <a:latin typeface="Centaur" panose="02030504050205020304" pitchFamily="18" charset="0"/>
              </a:rPr>
              <a:t>Many people use drugs or alcohol to try to feel better, which is called self-medicating.</a:t>
            </a:r>
          </a:p>
          <a:p>
            <a:r>
              <a:rPr lang="en-US" sz="2400" dirty="0">
                <a:latin typeface="Centaur" panose="02030504050205020304" pitchFamily="18" charset="0"/>
              </a:rPr>
              <a:t>However, self-medicating with recreational drugs and alcohol can create even more problems.</a:t>
            </a:r>
          </a:p>
        </p:txBody>
      </p:sp>
      <p:pic>
        <p:nvPicPr>
          <p:cNvPr id="4" name="Picture 3">
            <a:extLst>
              <a:ext uri="{FF2B5EF4-FFF2-40B4-BE49-F238E27FC236}">
                <a16:creationId xmlns:a16="http://schemas.microsoft.com/office/drawing/2014/main" id="{54808ADD-4218-CA1B-F698-7DD91D9B06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20388" y="5978285"/>
            <a:ext cx="2280511" cy="687713"/>
          </a:xfrm>
          <a:prstGeom prst="rect">
            <a:avLst/>
          </a:prstGeom>
          <a:noFill/>
          <a:ln>
            <a:noFill/>
          </a:ln>
        </p:spPr>
      </p:pic>
    </p:spTree>
    <p:extLst>
      <p:ext uri="{BB962C8B-B14F-4D97-AF65-F5344CB8AC3E}">
        <p14:creationId xmlns:p14="http://schemas.microsoft.com/office/powerpoint/2010/main" val="9227946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B5ADD-E29C-6690-34B9-C9E3E22CB2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60350A-3516-AD12-90D0-53FE9CF8C863}"/>
              </a:ext>
            </a:extLst>
          </p:cNvPr>
          <p:cNvSpPr>
            <a:spLocks noGrp="1"/>
          </p:cNvSpPr>
          <p:nvPr>
            <p:ph type="title"/>
          </p:nvPr>
        </p:nvSpPr>
        <p:spPr>
          <a:xfrm>
            <a:off x="707923" y="283465"/>
            <a:ext cx="10373032" cy="768587"/>
          </a:xfrm>
        </p:spPr>
        <p:txBody>
          <a:bodyPr>
            <a:normAutofit/>
          </a:bodyPr>
          <a:lstStyle/>
          <a:p>
            <a:pPr algn="ctr"/>
            <a:r>
              <a:rPr lang="en-US" sz="4400" dirty="0">
                <a:latin typeface="Centaur" panose="02030504050205020304" pitchFamily="18" charset="0"/>
              </a:rPr>
              <a:t>Having Trouble Managing Daily Responsibilities</a:t>
            </a:r>
          </a:p>
        </p:txBody>
      </p:sp>
      <p:sp>
        <p:nvSpPr>
          <p:cNvPr id="3" name="Text Placeholder 2">
            <a:extLst>
              <a:ext uri="{FF2B5EF4-FFF2-40B4-BE49-F238E27FC236}">
                <a16:creationId xmlns:a16="http://schemas.microsoft.com/office/drawing/2014/main" id="{20E0E540-A28F-E7CE-BDD9-B273498FDFEF}"/>
              </a:ext>
            </a:extLst>
          </p:cNvPr>
          <p:cNvSpPr>
            <a:spLocks noGrp="1"/>
          </p:cNvSpPr>
          <p:nvPr>
            <p:ph type="body" idx="1"/>
          </p:nvPr>
        </p:nvSpPr>
        <p:spPr>
          <a:xfrm>
            <a:off x="1179577" y="1372046"/>
            <a:ext cx="9901378" cy="4514777"/>
          </a:xfrm>
        </p:spPr>
        <p:txBody>
          <a:bodyPr>
            <a:normAutofit fontScale="92500" lnSpcReduction="10000"/>
          </a:bodyPr>
          <a:lstStyle/>
          <a:p>
            <a:pPr lvl="0"/>
            <a:r>
              <a:rPr lang="en-US" sz="2800" dirty="0">
                <a:latin typeface="Centaur" panose="02030504050205020304" pitchFamily="18" charset="0"/>
              </a:rPr>
              <a:t>People with co-occurring disorders may find it hard to complete everyday activities. These can include:</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Keeping a job</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Managing money</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Maintaining relationships</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Making decisions</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Sticking to a schedule</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Following through with treatment</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Increasing the chances of not being housed</a:t>
            </a:r>
          </a:p>
        </p:txBody>
      </p:sp>
      <p:pic>
        <p:nvPicPr>
          <p:cNvPr id="4" name="Picture 3">
            <a:extLst>
              <a:ext uri="{FF2B5EF4-FFF2-40B4-BE49-F238E27FC236}">
                <a16:creationId xmlns:a16="http://schemas.microsoft.com/office/drawing/2014/main" id="{B51EBD1A-239C-0D2A-C5F6-7EAA53E4E1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28668675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6A7AD2-CE98-A0C9-63A9-C8FD88FF82B1}"/>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188250DA-8A17-383B-97B6-EAE469D1E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833B94B4-EF4D-718D-3071-FAEA9082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5EAFDD5-B4EB-1DDD-31E0-DAA5C3A12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EBA0FF3-FCC4-4E1B-39E8-8FE38BCB2B3A}"/>
              </a:ext>
            </a:extLst>
          </p:cNvPr>
          <p:cNvSpPr>
            <a:spLocks noGrp="1"/>
          </p:cNvSpPr>
          <p:nvPr>
            <p:ph type="title"/>
          </p:nvPr>
        </p:nvSpPr>
        <p:spPr>
          <a:xfrm>
            <a:off x="806244" y="547859"/>
            <a:ext cx="10687665" cy="811615"/>
          </a:xfrm>
        </p:spPr>
        <p:txBody>
          <a:bodyPr vert="horz" lIns="91440" tIns="45720" rIns="91440" bIns="45720" rtlCol="0" anchor="b">
            <a:noAutofit/>
          </a:bodyPr>
          <a:lstStyle/>
          <a:p>
            <a:pPr algn="ctr">
              <a:lnSpc>
                <a:spcPct val="100000"/>
              </a:lnSpc>
            </a:pPr>
            <a:r>
              <a:rPr lang="en-US" sz="4400" dirty="0">
                <a:latin typeface="Centaur" panose="02030504050205020304" pitchFamily="18" charset="0"/>
              </a:rPr>
              <a:t>Showing Strong Emotions and Mood Swings</a:t>
            </a:r>
          </a:p>
        </p:txBody>
      </p:sp>
      <p:pic>
        <p:nvPicPr>
          <p:cNvPr id="5" name="Picture 4">
            <a:extLst>
              <a:ext uri="{FF2B5EF4-FFF2-40B4-BE49-F238E27FC236}">
                <a16:creationId xmlns:a16="http://schemas.microsoft.com/office/drawing/2014/main" id="{F5ECE225-6392-655D-C1F1-38B69169F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4" name="TextBox 3">
            <a:extLst>
              <a:ext uri="{FF2B5EF4-FFF2-40B4-BE49-F238E27FC236}">
                <a16:creationId xmlns:a16="http://schemas.microsoft.com/office/drawing/2014/main" id="{E6972297-59D5-C4A9-C086-ACF46838E16F}"/>
              </a:ext>
            </a:extLst>
          </p:cNvPr>
          <p:cNvSpPr txBox="1"/>
          <p:nvPr/>
        </p:nvSpPr>
        <p:spPr>
          <a:xfrm>
            <a:off x="1317806" y="1809135"/>
            <a:ext cx="9890968" cy="4524315"/>
          </a:xfrm>
          <a:prstGeom prst="rect">
            <a:avLst/>
          </a:prstGeom>
          <a:noFill/>
        </p:spPr>
        <p:txBody>
          <a:bodyPr wrap="square" rtlCol="0">
            <a:spAutoFit/>
          </a:bodyPr>
          <a:lstStyle/>
          <a:p>
            <a:r>
              <a:rPr lang="en-US" sz="2800" dirty="0">
                <a:latin typeface="Centaur" panose="02030504050205020304" pitchFamily="18" charset="0"/>
              </a:rPr>
              <a:t>Many individuals with co-occurring disorders have big emotional ups and downs. They may feel hopeful one day and hopeless the next. </a:t>
            </a:r>
          </a:p>
          <a:p>
            <a:endParaRPr lang="en-US" sz="2800" dirty="0">
              <a:latin typeface="Centaur" panose="02030504050205020304" pitchFamily="18" charset="0"/>
            </a:endParaRPr>
          </a:p>
          <a:p>
            <a:r>
              <a:rPr lang="en-US" sz="2800" dirty="0">
                <a:latin typeface="Centaur" panose="02030504050205020304" pitchFamily="18" charset="0"/>
              </a:rPr>
              <a:t>Difficulty regulating emotions can lead to:</a:t>
            </a:r>
          </a:p>
          <a:p>
            <a:pPr marL="742950" lvl="1" indent="-285750">
              <a:buFont typeface="Arial" panose="020B0604020202020204" pitchFamily="34" charset="0"/>
              <a:buChar char="•"/>
            </a:pPr>
            <a:r>
              <a:rPr lang="en-US" sz="2800" dirty="0">
                <a:latin typeface="Centaur" panose="02030504050205020304" pitchFamily="18" charset="0"/>
              </a:rPr>
              <a:t>Arguing at work or with family and friends</a:t>
            </a:r>
          </a:p>
          <a:p>
            <a:pPr marL="742950" lvl="1" indent="-285750">
              <a:buFont typeface="Arial" panose="020B0604020202020204" pitchFamily="34" charset="0"/>
              <a:buChar char="•"/>
            </a:pPr>
            <a:r>
              <a:rPr lang="en-US" sz="2800" dirty="0">
                <a:latin typeface="Centaur" panose="02030504050205020304" pitchFamily="18" charset="0"/>
              </a:rPr>
              <a:t>Withdrawing from others</a:t>
            </a:r>
          </a:p>
          <a:p>
            <a:pPr marL="742950" lvl="1" indent="-285750">
              <a:buFont typeface="Arial" panose="020B0604020202020204" pitchFamily="34" charset="0"/>
              <a:buChar char="•"/>
            </a:pPr>
            <a:r>
              <a:rPr lang="en-US" sz="2800" dirty="0">
                <a:latin typeface="Centaur" panose="02030504050205020304" pitchFamily="18" charset="0"/>
              </a:rPr>
              <a:t>Engaging in risky behaviors</a:t>
            </a:r>
          </a:p>
          <a:p>
            <a:pPr marL="742950" lvl="1" indent="-285750">
              <a:buFont typeface="Arial" panose="020B0604020202020204" pitchFamily="34" charset="0"/>
              <a:buChar char="•"/>
            </a:pPr>
            <a:r>
              <a:rPr lang="en-US" sz="2800" dirty="0">
                <a:latin typeface="Centaur" panose="02030504050205020304" pitchFamily="18" charset="0"/>
              </a:rPr>
              <a:t>Attempting to harm self or others</a:t>
            </a:r>
          </a:p>
          <a:p>
            <a:pPr marL="742950" lvl="1" indent="-285750">
              <a:buFont typeface="Arial" panose="020B0604020202020204" pitchFamily="34" charset="0"/>
              <a:buChar char="•"/>
            </a:pPr>
            <a:r>
              <a:rPr lang="en-US" sz="2800" dirty="0">
                <a:latin typeface="Centaur" panose="02030504050205020304" pitchFamily="18" charset="0"/>
              </a:rPr>
              <a:t>Feeling Hopeless</a:t>
            </a:r>
          </a:p>
          <a:p>
            <a:endParaRPr lang="en-US" dirty="0"/>
          </a:p>
          <a:p>
            <a:endParaRPr lang="en-US" dirty="0"/>
          </a:p>
        </p:txBody>
      </p:sp>
    </p:spTree>
    <p:extLst>
      <p:ext uri="{BB962C8B-B14F-4D97-AF65-F5344CB8AC3E}">
        <p14:creationId xmlns:p14="http://schemas.microsoft.com/office/powerpoint/2010/main" val="8855705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9F84B89C-BB5C-7BD7-E0CB-97CE48938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78FD2D9-A6F5-F7AD-0532-D1532719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6252BE-816B-6E77-5A38-98FA10B5465F}"/>
              </a:ext>
            </a:extLst>
          </p:cNvPr>
          <p:cNvSpPr>
            <a:spLocks noGrp="1"/>
          </p:cNvSpPr>
          <p:nvPr>
            <p:ph type="title"/>
          </p:nvPr>
        </p:nvSpPr>
        <p:spPr>
          <a:xfrm>
            <a:off x="806244" y="547859"/>
            <a:ext cx="10687665" cy="811615"/>
          </a:xfrm>
        </p:spPr>
        <p:txBody>
          <a:bodyPr vert="horz" lIns="91440" tIns="45720" rIns="91440" bIns="45720" rtlCol="0" anchor="b">
            <a:noAutofit/>
          </a:bodyPr>
          <a:lstStyle/>
          <a:p>
            <a:pPr algn="ctr">
              <a:lnSpc>
                <a:spcPct val="100000"/>
              </a:lnSpc>
            </a:pPr>
            <a:r>
              <a:rPr lang="en-US" sz="5400" dirty="0">
                <a:latin typeface="Centaur" panose="02030504050205020304" pitchFamily="18" charset="0"/>
              </a:rPr>
              <a:t>Experiencing Physical Health Problems </a:t>
            </a:r>
          </a:p>
        </p:txBody>
      </p:sp>
      <p:pic>
        <p:nvPicPr>
          <p:cNvPr id="5" name="Picture 4">
            <a:extLst>
              <a:ext uri="{FF2B5EF4-FFF2-40B4-BE49-F238E27FC236}">
                <a16:creationId xmlns:a16="http://schemas.microsoft.com/office/drawing/2014/main" id="{809E62CF-1305-035C-ABC1-8189C75E9A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EEE6EB0F-6744-B6EE-D649-DABDF64EB9CB}"/>
              </a:ext>
            </a:extLst>
          </p:cNvPr>
          <p:cNvSpPr txBox="1"/>
          <p:nvPr/>
        </p:nvSpPr>
        <p:spPr>
          <a:xfrm>
            <a:off x="1194903" y="1619468"/>
            <a:ext cx="10235381" cy="4893647"/>
          </a:xfrm>
          <a:prstGeom prst="rect">
            <a:avLst/>
          </a:prstGeom>
          <a:noFill/>
        </p:spPr>
        <p:txBody>
          <a:bodyPr wrap="square" rtlCol="0">
            <a:spAutoFit/>
          </a:bodyPr>
          <a:lstStyle/>
          <a:p>
            <a:r>
              <a:rPr lang="en-US" sz="2400" dirty="0">
                <a:latin typeface="Centaur" panose="02030504050205020304" pitchFamily="18" charset="0"/>
              </a:rPr>
              <a:t>People with co-occurring disorders often have serious health issues. </a:t>
            </a:r>
          </a:p>
          <a:p>
            <a:r>
              <a:rPr lang="en-US" sz="2400" dirty="0">
                <a:latin typeface="Centaur" panose="02030504050205020304" pitchFamily="18" charset="0"/>
              </a:rPr>
              <a:t>These can include:</a:t>
            </a:r>
          </a:p>
          <a:p>
            <a:pPr marL="742950" lvl="1" indent="-285750">
              <a:buFont typeface="Arial" panose="020B0604020202020204" pitchFamily="34" charset="0"/>
              <a:buChar char="•"/>
            </a:pPr>
            <a:r>
              <a:rPr lang="en-US" sz="2400" dirty="0">
                <a:latin typeface="Centaur" panose="02030504050205020304" pitchFamily="18" charset="0"/>
              </a:rPr>
              <a:t>Chronic pain</a:t>
            </a:r>
          </a:p>
          <a:p>
            <a:pPr marL="742950" lvl="1" indent="-285750">
              <a:buFont typeface="Arial" panose="020B0604020202020204" pitchFamily="34" charset="0"/>
              <a:buChar char="•"/>
            </a:pPr>
            <a:r>
              <a:rPr lang="en-US" sz="2400" dirty="0">
                <a:latin typeface="Centaur" panose="02030504050205020304" pitchFamily="18" charset="0"/>
              </a:rPr>
              <a:t>Heart disease</a:t>
            </a:r>
          </a:p>
          <a:p>
            <a:pPr marL="742950" lvl="1" indent="-285750">
              <a:buFont typeface="Arial" panose="020B0604020202020204" pitchFamily="34" charset="0"/>
              <a:buChar char="•"/>
            </a:pPr>
            <a:r>
              <a:rPr lang="en-US" sz="2400" dirty="0">
                <a:latin typeface="Centaur" panose="02030504050205020304" pitchFamily="18" charset="0"/>
              </a:rPr>
              <a:t>Liver damage</a:t>
            </a:r>
          </a:p>
          <a:p>
            <a:pPr marL="742950" lvl="1" indent="-285750">
              <a:buFont typeface="Arial" panose="020B0604020202020204" pitchFamily="34" charset="0"/>
              <a:buChar char="•"/>
            </a:pPr>
            <a:r>
              <a:rPr lang="en-US" sz="2400" dirty="0">
                <a:latin typeface="Centaur" panose="02030504050205020304" pitchFamily="18" charset="0"/>
              </a:rPr>
              <a:t>Hepatitis C, HIV, or other infections</a:t>
            </a:r>
          </a:p>
          <a:p>
            <a:pPr marL="742950" lvl="1" indent="-285750">
              <a:buFont typeface="Arial" panose="020B0604020202020204" pitchFamily="34" charset="0"/>
              <a:buChar char="•"/>
            </a:pPr>
            <a:r>
              <a:rPr lang="en-US" sz="2400" dirty="0">
                <a:latin typeface="Centaur" panose="02030504050205020304" pitchFamily="18" charset="0"/>
              </a:rPr>
              <a:t>Cancer</a:t>
            </a:r>
          </a:p>
          <a:p>
            <a:endParaRPr lang="en-US" sz="1200" dirty="0">
              <a:latin typeface="Centaur" panose="02030504050205020304" pitchFamily="18" charset="0"/>
            </a:endParaRPr>
          </a:p>
          <a:p>
            <a:r>
              <a:rPr lang="en-US" sz="2400" dirty="0">
                <a:latin typeface="Centaur" panose="02030504050205020304" pitchFamily="18" charset="0"/>
              </a:rPr>
              <a:t>Behaviors that can make health worse include:</a:t>
            </a:r>
          </a:p>
          <a:p>
            <a:pPr marL="742950" lvl="1" indent="-285750">
              <a:buFont typeface="Arial" panose="020B0604020202020204" pitchFamily="34" charset="0"/>
              <a:buChar char="•"/>
            </a:pPr>
            <a:r>
              <a:rPr lang="en-US" sz="2400" dirty="0">
                <a:latin typeface="Centaur" panose="02030504050205020304" pitchFamily="18" charset="0"/>
              </a:rPr>
              <a:t>Eating unhealthy foods</a:t>
            </a:r>
          </a:p>
          <a:p>
            <a:pPr marL="742950" lvl="1" indent="-285750">
              <a:buFont typeface="Arial" panose="020B0604020202020204" pitchFamily="34" charset="0"/>
              <a:buChar char="•"/>
            </a:pPr>
            <a:r>
              <a:rPr lang="en-US" sz="2400" dirty="0">
                <a:latin typeface="Centaur" panose="02030504050205020304" pitchFamily="18" charset="0"/>
              </a:rPr>
              <a:t>Not getting enough sleep</a:t>
            </a:r>
          </a:p>
          <a:p>
            <a:pPr marL="742950" lvl="1" indent="-285750">
              <a:buFont typeface="Arial" panose="020B0604020202020204" pitchFamily="34" charset="0"/>
              <a:buChar char="•"/>
            </a:pPr>
            <a:r>
              <a:rPr lang="en-US" sz="2400" dirty="0">
                <a:latin typeface="Centaur" panose="02030504050205020304" pitchFamily="18" charset="0"/>
              </a:rPr>
              <a:t>Skipping doctor visits</a:t>
            </a:r>
          </a:p>
          <a:p>
            <a:pPr marL="742950" lvl="1" indent="-285750">
              <a:buFont typeface="Arial" panose="020B0604020202020204" pitchFamily="34" charset="0"/>
              <a:buChar char="•"/>
            </a:pPr>
            <a:r>
              <a:rPr lang="en-US" sz="2400" dirty="0">
                <a:latin typeface="Centaur" panose="02030504050205020304" pitchFamily="18" charset="0"/>
              </a:rPr>
              <a:t>Using drugs &amp; alcohol with other medications</a:t>
            </a:r>
          </a:p>
        </p:txBody>
      </p:sp>
    </p:spTree>
    <p:extLst>
      <p:ext uri="{BB962C8B-B14F-4D97-AF65-F5344CB8AC3E}">
        <p14:creationId xmlns:p14="http://schemas.microsoft.com/office/powerpoint/2010/main" val="41637714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BF4A2-88B3-CD5E-3915-E5758D6D0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349CD4-AB78-6EF5-1B11-DDFFF9B31C2B}"/>
              </a:ext>
            </a:extLst>
          </p:cNvPr>
          <p:cNvSpPr>
            <a:spLocks noGrp="1"/>
          </p:cNvSpPr>
          <p:nvPr>
            <p:ph type="title"/>
          </p:nvPr>
        </p:nvSpPr>
        <p:spPr>
          <a:xfrm>
            <a:off x="1061884" y="393192"/>
            <a:ext cx="9763432" cy="955748"/>
          </a:xfrm>
        </p:spPr>
        <p:txBody>
          <a:bodyPr>
            <a:noAutofit/>
          </a:bodyPr>
          <a:lstStyle/>
          <a:p>
            <a:pPr algn="ctr"/>
            <a:r>
              <a:rPr lang="en-US" sz="4000" dirty="0">
                <a:latin typeface="Centaur" panose="02030504050205020304" pitchFamily="18" charset="0"/>
              </a:rPr>
              <a:t>Having Relationship Difficulties &amp; Being Isolated</a:t>
            </a:r>
          </a:p>
        </p:txBody>
      </p:sp>
      <p:sp>
        <p:nvSpPr>
          <p:cNvPr id="3" name="Text Placeholder 2">
            <a:extLst>
              <a:ext uri="{FF2B5EF4-FFF2-40B4-BE49-F238E27FC236}">
                <a16:creationId xmlns:a16="http://schemas.microsoft.com/office/drawing/2014/main" id="{8F09227A-FDE3-1DAC-980F-ED3044802F62}"/>
              </a:ext>
            </a:extLst>
          </p:cNvPr>
          <p:cNvSpPr>
            <a:spLocks noGrp="1"/>
          </p:cNvSpPr>
          <p:nvPr>
            <p:ph type="body" idx="1"/>
          </p:nvPr>
        </p:nvSpPr>
        <p:spPr>
          <a:xfrm>
            <a:off x="1179577" y="1508563"/>
            <a:ext cx="9645739" cy="4378260"/>
          </a:xfrm>
        </p:spPr>
        <p:txBody>
          <a:bodyPr>
            <a:normAutofit lnSpcReduction="10000"/>
          </a:bodyPr>
          <a:lstStyle/>
          <a:p>
            <a:pPr lvl="0"/>
            <a:r>
              <a:rPr lang="en-US" sz="2800" dirty="0">
                <a:latin typeface="Centaur" panose="02030504050205020304" pitchFamily="18" charset="0"/>
              </a:rPr>
              <a:t>Family &amp; friends may not understand what the person is going through. Many people with co-occurring disorders feel alone or misunderstood, and this causes them to withdraw and isolate from others.</a:t>
            </a:r>
          </a:p>
          <a:p>
            <a:pPr lvl="0"/>
            <a:r>
              <a:rPr lang="en-US" sz="2800" dirty="0">
                <a:latin typeface="Centaur" panose="02030504050205020304" pitchFamily="18" charset="0"/>
              </a:rPr>
              <a:t>Misunderstandings often lead to:</a:t>
            </a:r>
          </a:p>
          <a:p>
            <a:pPr marL="457200" lvl="0" indent="-457200">
              <a:buFont typeface="Arial" panose="020B0604020202020204" pitchFamily="34" charset="0"/>
              <a:buChar char="•"/>
            </a:pPr>
            <a:r>
              <a:rPr lang="en-US" sz="2800" dirty="0">
                <a:latin typeface="Centaur" panose="02030504050205020304" pitchFamily="18" charset="0"/>
              </a:rPr>
              <a:t>Conflicts with friends, family, or treatment providers</a:t>
            </a:r>
          </a:p>
          <a:p>
            <a:pPr marL="457200" lvl="0" indent="-457200">
              <a:buFont typeface="Arial" panose="020B0604020202020204" pitchFamily="34" charset="0"/>
              <a:buChar char="•"/>
            </a:pPr>
            <a:r>
              <a:rPr lang="en-US" sz="2800" dirty="0">
                <a:latin typeface="Centaur" panose="02030504050205020304" pitchFamily="18" charset="0"/>
              </a:rPr>
              <a:t>Lack of support because people supporting others with co-occurring disorders often feel “burned out”</a:t>
            </a:r>
          </a:p>
          <a:p>
            <a:pPr marL="457200" lvl="0" indent="-457200">
              <a:buFont typeface="Arial" panose="020B0604020202020204" pitchFamily="34" charset="0"/>
              <a:buChar char="•"/>
            </a:pPr>
            <a:r>
              <a:rPr lang="en-US" sz="2800" dirty="0">
                <a:latin typeface="Centaur" panose="02030504050205020304" pitchFamily="18" charset="0"/>
              </a:rPr>
              <a:t>Social isolation</a:t>
            </a:r>
          </a:p>
        </p:txBody>
      </p:sp>
      <p:pic>
        <p:nvPicPr>
          <p:cNvPr id="4" name="Picture 3">
            <a:extLst>
              <a:ext uri="{FF2B5EF4-FFF2-40B4-BE49-F238E27FC236}">
                <a16:creationId xmlns:a16="http://schemas.microsoft.com/office/drawing/2014/main" id="{A87FC0FA-CFDF-90B9-B3A1-C344A56E7D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1364789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8F381B-7F22-92CD-8DAE-0F52BD5BF493}"/>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4100805A-4D4B-756E-B478-641C5A46A4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937CD286-79E5-8CDF-4B74-5B1E09C7A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6F74D6B3-83E9-07FC-0965-0F52C5B53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1D2BA11-AE3D-529F-73D9-4D4DF02D46D8}"/>
              </a:ext>
            </a:extLst>
          </p:cNvPr>
          <p:cNvSpPr>
            <a:spLocks noGrp="1"/>
          </p:cNvSpPr>
          <p:nvPr>
            <p:ph type="title"/>
          </p:nvPr>
        </p:nvSpPr>
        <p:spPr>
          <a:xfrm>
            <a:off x="668594" y="547859"/>
            <a:ext cx="10825315" cy="811615"/>
          </a:xfrm>
        </p:spPr>
        <p:txBody>
          <a:bodyPr vert="horz" lIns="91440" tIns="45720" rIns="91440" bIns="45720" rtlCol="0" anchor="b">
            <a:noAutofit/>
          </a:bodyPr>
          <a:lstStyle/>
          <a:p>
            <a:pPr algn="ctr">
              <a:lnSpc>
                <a:spcPct val="100000"/>
              </a:lnSpc>
            </a:pPr>
            <a:r>
              <a:rPr lang="en-US" sz="4000" dirty="0">
                <a:latin typeface="Centaur" panose="02030504050205020304" pitchFamily="18" charset="0"/>
              </a:rPr>
              <a:t>Support for People with Co-Occurring Disorders</a:t>
            </a:r>
          </a:p>
        </p:txBody>
      </p:sp>
      <p:pic>
        <p:nvPicPr>
          <p:cNvPr id="5" name="Picture 4">
            <a:extLst>
              <a:ext uri="{FF2B5EF4-FFF2-40B4-BE49-F238E27FC236}">
                <a16:creationId xmlns:a16="http://schemas.microsoft.com/office/drawing/2014/main" id="{6BCB6BEC-CA7D-6B56-9E8B-C6A419269F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6" name="TextBox 5">
            <a:extLst>
              <a:ext uri="{FF2B5EF4-FFF2-40B4-BE49-F238E27FC236}">
                <a16:creationId xmlns:a16="http://schemas.microsoft.com/office/drawing/2014/main" id="{B8FBCB9F-5F40-0518-A7DE-7377958C8AE7}"/>
              </a:ext>
            </a:extLst>
          </p:cNvPr>
          <p:cNvSpPr txBox="1"/>
          <p:nvPr/>
        </p:nvSpPr>
        <p:spPr>
          <a:xfrm>
            <a:off x="816077" y="1789471"/>
            <a:ext cx="10550013" cy="3724096"/>
          </a:xfrm>
          <a:prstGeom prst="rect">
            <a:avLst/>
          </a:prstGeom>
          <a:noFill/>
        </p:spPr>
        <p:txBody>
          <a:bodyPr wrap="square" rtlCol="0">
            <a:spAutoFit/>
          </a:bodyPr>
          <a:lstStyle/>
          <a:p>
            <a:r>
              <a:rPr lang="en-US" sz="2800" dirty="0">
                <a:latin typeface="Centaur" panose="02030504050205020304" pitchFamily="18" charset="0"/>
              </a:rPr>
              <a:t>Recovery is not just about stopping substance use and managing symptoms of a mental health condition. It is about helping people rebuild their lives in a way that works for them.</a:t>
            </a:r>
          </a:p>
          <a:p>
            <a:endParaRPr lang="en-US" sz="1200" dirty="0">
              <a:latin typeface="Centaur" panose="02030504050205020304" pitchFamily="18" charset="0"/>
            </a:endParaRPr>
          </a:p>
          <a:p>
            <a:r>
              <a:rPr lang="en-US" sz="2800" dirty="0">
                <a:latin typeface="Centaur" panose="02030504050205020304" pitchFamily="18" charset="0"/>
              </a:rPr>
              <a:t>Proven Strategies for helping someone with co-occurring disorders include:</a:t>
            </a:r>
          </a:p>
          <a:p>
            <a:pPr marL="742950" lvl="1" indent="-285750">
              <a:buFont typeface="Arial" panose="020B0604020202020204" pitchFamily="34" charset="0"/>
              <a:buChar char="•"/>
            </a:pPr>
            <a:r>
              <a:rPr lang="en-US" sz="2800" dirty="0">
                <a:latin typeface="Centaur" panose="02030504050205020304" pitchFamily="18" charset="0"/>
              </a:rPr>
              <a:t>Building trust and strengthening engagement</a:t>
            </a:r>
          </a:p>
          <a:p>
            <a:pPr marL="742950" lvl="1" indent="-285750">
              <a:buFont typeface="Arial" panose="020B0604020202020204" pitchFamily="34" charset="0"/>
              <a:buChar char="•"/>
            </a:pPr>
            <a:r>
              <a:rPr lang="en-US" sz="2800" dirty="0">
                <a:latin typeface="Centaur" panose="02030504050205020304" pitchFamily="18" charset="0"/>
              </a:rPr>
              <a:t>Using effective communication strategies</a:t>
            </a:r>
          </a:p>
          <a:p>
            <a:pPr marL="742950" lvl="1" indent="-285750">
              <a:buFont typeface="Arial" panose="020B0604020202020204" pitchFamily="34" charset="0"/>
              <a:buChar char="•"/>
            </a:pPr>
            <a:r>
              <a:rPr lang="en-US" sz="2800" dirty="0">
                <a:latin typeface="Centaur" panose="02030504050205020304" pitchFamily="18" charset="0"/>
              </a:rPr>
              <a:t>Navigating complex systems</a:t>
            </a:r>
          </a:p>
          <a:p>
            <a:pPr marL="742950" lvl="1" indent="-285750">
              <a:buFont typeface="Arial" panose="020B0604020202020204" pitchFamily="34" charset="0"/>
              <a:buChar char="•"/>
            </a:pPr>
            <a:r>
              <a:rPr lang="en-US" sz="2800" dirty="0">
                <a:latin typeface="Centaur" panose="02030504050205020304" pitchFamily="18" charset="0"/>
              </a:rPr>
              <a:t>Supporting recovery</a:t>
            </a:r>
          </a:p>
        </p:txBody>
      </p:sp>
    </p:spTree>
    <p:extLst>
      <p:ext uri="{BB962C8B-B14F-4D97-AF65-F5344CB8AC3E}">
        <p14:creationId xmlns:p14="http://schemas.microsoft.com/office/powerpoint/2010/main" val="997988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A033D0-496E-F450-4B8D-7617A765FC68}"/>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DC6E33C9-5E54-EF80-64F5-7F67FBA71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D484730D-2A0E-677C-93BA-686348440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3E07222F-163B-9803-3DD2-A51A1C3D6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D6578B2-92F3-974F-D5C9-8E99CB2B3DA7}"/>
              </a:ext>
            </a:extLst>
          </p:cNvPr>
          <p:cNvSpPr>
            <a:spLocks noGrp="1"/>
          </p:cNvSpPr>
          <p:nvPr>
            <p:ph type="title"/>
          </p:nvPr>
        </p:nvSpPr>
        <p:spPr>
          <a:xfrm>
            <a:off x="877824" y="249873"/>
            <a:ext cx="10250424" cy="1386903"/>
          </a:xfrm>
        </p:spPr>
        <p:txBody>
          <a:bodyPr vert="horz" lIns="91440" tIns="45720" rIns="91440" bIns="45720" rtlCol="0" anchor="b">
            <a:noAutofit/>
          </a:bodyPr>
          <a:lstStyle/>
          <a:p>
            <a:pPr algn="ctr">
              <a:lnSpc>
                <a:spcPct val="100000"/>
              </a:lnSpc>
            </a:pPr>
            <a:r>
              <a:rPr lang="en-US" sz="4400" dirty="0">
                <a:latin typeface="Californian FB" panose="0207040306080B030204" pitchFamily="18" charset="0"/>
              </a:rPr>
              <a:t>State-Collected Measures – </a:t>
            </a:r>
            <a:br>
              <a:rPr lang="en-US" sz="4400" dirty="0">
                <a:latin typeface="Californian FB" panose="0207040306080B030204" pitchFamily="18" charset="0"/>
              </a:rPr>
            </a:br>
            <a:r>
              <a:rPr lang="en-US" sz="4400" dirty="0">
                <a:latin typeface="Californian FB" panose="0207040306080B030204" pitchFamily="18" charset="0"/>
              </a:rPr>
              <a:t>Access &amp; Follow-Up</a:t>
            </a:r>
          </a:p>
        </p:txBody>
      </p:sp>
      <p:pic>
        <p:nvPicPr>
          <p:cNvPr id="5" name="Picture 4">
            <a:extLst>
              <a:ext uri="{FF2B5EF4-FFF2-40B4-BE49-F238E27FC236}">
                <a16:creationId xmlns:a16="http://schemas.microsoft.com/office/drawing/2014/main" id="{446649B7-B42B-68E4-ED90-497C54637B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BE13BB86-F0E2-39A3-5033-59E6E8F885A1}"/>
              </a:ext>
            </a:extLst>
          </p:cNvPr>
          <p:cNvSpPr txBox="1"/>
          <p:nvPr/>
        </p:nvSpPr>
        <p:spPr>
          <a:xfrm>
            <a:off x="1819656" y="1828800"/>
            <a:ext cx="9189720" cy="3847207"/>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a:latin typeface="Californian FB" panose="0207040306080B030204" pitchFamily="18" charset="0"/>
              </a:rPr>
              <a:t>FUH</a:t>
            </a:r>
            <a:r>
              <a:rPr lang="en-US" sz="3200" dirty="0">
                <a:latin typeface="Californian FB" panose="0207040306080B030204" pitchFamily="18" charset="0"/>
              </a:rPr>
              <a:t>: </a:t>
            </a:r>
            <a:r>
              <a:rPr lang="en-US" sz="2800" dirty="0">
                <a:latin typeface="Californian FB" panose="0207040306080B030204" pitchFamily="18" charset="0"/>
              </a:rPr>
              <a:t>Follow-Up after mental illness Hospitalization</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FUA</a:t>
            </a:r>
            <a:r>
              <a:rPr lang="en-US" sz="3200" dirty="0">
                <a:latin typeface="Californian FB" panose="0207040306080B030204" pitchFamily="18" charset="0"/>
              </a:rPr>
              <a:t>: </a:t>
            </a:r>
            <a:r>
              <a:rPr lang="en-US" sz="2800" dirty="0">
                <a:latin typeface="Californian FB" panose="0207040306080B030204" pitchFamily="18" charset="0"/>
              </a:rPr>
              <a:t>Follow-Up after emergency department visit for Alcohol/drug use</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FUM</a:t>
            </a:r>
            <a:r>
              <a:rPr lang="en-US" sz="3200" dirty="0">
                <a:latin typeface="Californian FB" panose="0207040306080B030204" pitchFamily="18" charset="0"/>
              </a:rPr>
              <a:t>: </a:t>
            </a:r>
            <a:r>
              <a:rPr lang="en-US" sz="2800" dirty="0">
                <a:latin typeface="Californian FB" panose="0207040306080B030204" pitchFamily="18" charset="0"/>
              </a:rPr>
              <a:t>Follow-Up after emergency department visit for Mental illness</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IET</a:t>
            </a:r>
            <a:r>
              <a:rPr lang="en-US" sz="3200" dirty="0">
                <a:latin typeface="Californian FB" panose="0207040306080B030204" pitchFamily="18" charset="0"/>
              </a:rPr>
              <a:t>: </a:t>
            </a:r>
            <a:r>
              <a:rPr lang="en-US" sz="2800" dirty="0">
                <a:latin typeface="Californian FB" panose="0207040306080B030204" pitchFamily="18" charset="0"/>
              </a:rPr>
              <a:t>Initiation &amp; Engagement of SUD Treatment</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2800" b="1" dirty="0">
                <a:latin typeface="Californian FB" panose="0207040306080B030204" pitchFamily="18" charset="0"/>
              </a:rPr>
              <a:t>PCR</a:t>
            </a:r>
            <a:r>
              <a:rPr lang="en-US" sz="2800" dirty="0">
                <a:latin typeface="Californian FB" panose="0207040306080B030204" pitchFamily="18" charset="0"/>
              </a:rPr>
              <a:t>: Plan all Cause Readmissions</a:t>
            </a:r>
          </a:p>
        </p:txBody>
      </p:sp>
    </p:spTree>
    <p:extLst>
      <p:ext uri="{BB962C8B-B14F-4D97-AF65-F5344CB8AC3E}">
        <p14:creationId xmlns:p14="http://schemas.microsoft.com/office/powerpoint/2010/main" val="41061625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466AF-C8A4-24F0-8657-4F5A0C70E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471503-26A2-563C-DBAA-B8876926BC95}"/>
              </a:ext>
            </a:extLst>
          </p:cNvPr>
          <p:cNvSpPr>
            <a:spLocks noGrp="1"/>
          </p:cNvSpPr>
          <p:nvPr>
            <p:ph type="title"/>
          </p:nvPr>
        </p:nvSpPr>
        <p:spPr>
          <a:xfrm>
            <a:off x="1115568" y="393192"/>
            <a:ext cx="9893808" cy="955748"/>
          </a:xfrm>
        </p:spPr>
        <p:txBody>
          <a:bodyPr>
            <a:normAutofit/>
          </a:bodyPr>
          <a:lstStyle/>
          <a:p>
            <a:pPr algn="ctr"/>
            <a:r>
              <a:rPr lang="en-US" sz="4400" dirty="0">
                <a:latin typeface="Centaur" panose="02030504050205020304" pitchFamily="18" charset="0"/>
              </a:rPr>
              <a:t>Building Trust &amp; Strengthening Engagement</a:t>
            </a:r>
          </a:p>
        </p:txBody>
      </p:sp>
      <p:sp>
        <p:nvSpPr>
          <p:cNvPr id="3" name="Text Placeholder 2">
            <a:extLst>
              <a:ext uri="{FF2B5EF4-FFF2-40B4-BE49-F238E27FC236}">
                <a16:creationId xmlns:a16="http://schemas.microsoft.com/office/drawing/2014/main" id="{031D422E-ACFC-ECF0-9E01-A644903BE7F3}"/>
              </a:ext>
            </a:extLst>
          </p:cNvPr>
          <p:cNvSpPr>
            <a:spLocks noGrp="1"/>
          </p:cNvSpPr>
          <p:nvPr>
            <p:ph type="body" idx="1"/>
          </p:nvPr>
        </p:nvSpPr>
        <p:spPr>
          <a:xfrm>
            <a:off x="1335024" y="1629991"/>
            <a:ext cx="9025127" cy="4130729"/>
          </a:xfrm>
        </p:spPr>
        <p:txBody>
          <a:bodyPr>
            <a:normAutofit fontScale="85000" lnSpcReduction="20000"/>
          </a:bodyPr>
          <a:lstStyle/>
          <a:p>
            <a:pPr lvl="0"/>
            <a:r>
              <a:rPr lang="en-US" sz="2800" dirty="0">
                <a:latin typeface="Centaur" panose="02030504050205020304" pitchFamily="18" charset="0"/>
              </a:rPr>
              <a:t>Engaging people with co-occurring disorders with empathy and consistency can increase their willingness to seek help.</a:t>
            </a:r>
          </a:p>
          <a:p>
            <a:pPr lvl="0"/>
            <a:r>
              <a:rPr lang="en-US" sz="2800" dirty="0">
                <a:latin typeface="Centaur" panose="02030504050205020304" pitchFamily="18" charset="0"/>
              </a:rPr>
              <a:t>Building trust by:</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Starting with a non-judgmental approach</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Asking open-ended questions</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Respecting autonomy</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Being consistent &amp; reliable</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Focusing on strengths</a:t>
            </a:r>
          </a:p>
          <a:p>
            <a:pPr marL="914400" lvl="1" indent="-457200">
              <a:buFont typeface="Arial" panose="020B0604020202020204" pitchFamily="34" charset="0"/>
              <a:buChar char="•"/>
            </a:pPr>
            <a:r>
              <a:rPr lang="en-US" sz="2800" dirty="0">
                <a:solidFill>
                  <a:schemeClr val="tx1"/>
                </a:solidFill>
                <a:latin typeface="Centaur" panose="02030504050205020304" pitchFamily="18" charset="0"/>
              </a:rPr>
              <a:t>Using person-first language</a:t>
            </a:r>
          </a:p>
        </p:txBody>
      </p:sp>
      <p:pic>
        <p:nvPicPr>
          <p:cNvPr id="4" name="Picture 3">
            <a:extLst>
              <a:ext uri="{FF2B5EF4-FFF2-40B4-BE49-F238E27FC236}">
                <a16:creationId xmlns:a16="http://schemas.microsoft.com/office/drawing/2014/main" id="{D2320CC8-34C9-05BB-0CBF-C912DA8FC1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2980718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0B751-B417-208C-FA3A-1551064CFD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8871E-F2E9-79E5-312B-FC78F4772EEB}"/>
              </a:ext>
            </a:extLst>
          </p:cNvPr>
          <p:cNvSpPr>
            <a:spLocks noGrp="1"/>
          </p:cNvSpPr>
          <p:nvPr>
            <p:ph type="title"/>
          </p:nvPr>
        </p:nvSpPr>
        <p:spPr>
          <a:xfrm>
            <a:off x="968084" y="438412"/>
            <a:ext cx="9893808" cy="955748"/>
          </a:xfrm>
        </p:spPr>
        <p:txBody>
          <a:bodyPr>
            <a:normAutofit/>
          </a:bodyPr>
          <a:lstStyle/>
          <a:p>
            <a:pPr algn="ctr"/>
            <a:r>
              <a:rPr lang="en-US" sz="4400" dirty="0">
                <a:latin typeface="Centaur" panose="02030504050205020304" pitchFamily="18" charset="0"/>
              </a:rPr>
              <a:t>Using Effective Communication Skills </a:t>
            </a:r>
          </a:p>
        </p:txBody>
      </p:sp>
      <p:sp>
        <p:nvSpPr>
          <p:cNvPr id="3" name="Text Placeholder 2">
            <a:extLst>
              <a:ext uri="{FF2B5EF4-FFF2-40B4-BE49-F238E27FC236}">
                <a16:creationId xmlns:a16="http://schemas.microsoft.com/office/drawing/2014/main" id="{7A7C4AA6-A064-84E2-7D16-676F82832695}"/>
              </a:ext>
            </a:extLst>
          </p:cNvPr>
          <p:cNvSpPr>
            <a:spLocks noGrp="1"/>
          </p:cNvSpPr>
          <p:nvPr>
            <p:ph type="body" idx="1"/>
          </p:nvPr>
        </p:nvSpPr>
        <p:spPr>
          <a:xfrm>
            <a:off x="1179577" y="1675710"/>
            <a:ext cx="9989868" cy="4489115"/>
          </a:xfrm>
        </p:spPr>
        <p:txBody>
          <a:bodyPr>
            <a:normAutofit fontScale="62500" lnSpcReduction="20000"/>
          </a:bodyPr>
          <a:lstStyle/>
          <a:p>
            <a:pPr lvl="0"/>
            <a:r>
              <a:rPr lang="en-US" sz="3200" dirty="0">
                <a:latin typeface="Centaur" panose="02030504050205020304" pitchFamily="18" charset="0"/>
              </a:rPr>
              <a:t>People with co-occurring disorders often feel unheard or misunderstood. Good communication makes people feel at ease and more open to treatment. Using empathy and compassion shows you can relate and care.</a:t>
            </a:r>
          </a:p>
          <a:p>
            <a:pPr lvl="0"/>
            <a:r>
              <a:rPr lang="en-US" sz="3200" dirty="0">
                <a:latin typeface="Centaur" panose="02030504050205020304" pitchFamily="18" charset="0"/>
              </a:rPr>
              <a:t>Communication approaches that have a positive impact to improve outcomes for people with co-occurring disorders:</a:t>
            </a:r>
          </a:p>
          <a:p>
            <a:pPr marL="457200" lvl="0" indent="-457200">
              <a:buFont typeface="Arial" panose="020B0604020202020204" pitchFamily="34" charset="0"/>
              <a:buChar char="•"/>
            </a:pPr>
            <a:r>
              <a:rPr lang="en-US" sz="3200" dirty="0">
                <a:latin typeface="Centaur" panose="02030504050205020304" pitchFamily="18" charset="0"/>
              </a:rPr>
              <a:t>Active Listening – encourage open conversations</a:t>
            </a:r>
          </a:p>
          <a:p>
            <a:pPr marL="457200" lvl="0" indent="-457200">
              <a:buFont typeface="Arial" panose="020B0604020202020204" pitchFamily="34" charset="0"/>
              <a:buChar char="•"/>
            </a:pPr>
            <a:r>
              <a:rPr lang="en-US" sz="3200" dirty="0">
                <a:latin typeface="Centaur" panose="02030504050205020304" pitchFamily="18" charset="0"/>
              </a:rPr>
              <a:t>Motivational Interviewing – ask open ended questions, recognize strengths, repeat what you heard, summarize</a:t>
            </a:r>
          </a:p>
          <a:p>
            <a:pPr marL="457200" lvl="0" indent="-457200">
              <a:buFont typeface="Arial" panose="020B0604020202020204" pitchFamily="34" charset="0"/>
              <a:buChar char="•"/>
            </a:pPr>
            <a:r>
              <a:rPr lang="en-US" sz="3200" dirty="0">
                <a:latin typeface="Centaur" panose="02030504050205020304" pitchFamily="18" charset="0"/>
              </a:rPr>
              <a:t>Trauma Informed – use calm non-threatening tone, avoid triggers, offer choices, respect personal space, avoid re-traumatization</a:t>
            </a:r>
          </a:p>
          <a:p>
            <a:pPr marL="457200" lvl="0" indent="-457200">
              <a:buFont typeface="Arial" panose="020B0604020202020204" pitchFamily="34" charset="0"/>
              <a:buChar char="•"/>
            </a:pPr>
            <a:r>
              <a:rPr lang="en-US" sz="3200" dirty="0">
                <a:latin typeface="Centaur" panose="02030504050205020304" pitchFamily="18" charset="0"/>
              </a:rPr>
              <a:t>Decisional Balance – ask about the positives of the behavior, ask about the negatives, explore both sides, explore small steps to change</a:t>
            </a:r>
          </a:p>
          <a:p>
            <a:pPr marL="457200" lvl="0" indent="-457200">
              <a:buFont typeface="Arial" panose="020B0604020202020204" pitchFamily="34" charset="0"/>
              <a:buChar char="•"/>
            </a:pPr>
            <a:endParaRPr lang="en-US" sz="2800" dirty="0">
              <a:latin typeface="Californian FB" panose="0207040306080B030204" pitchFamily="18" charset="0"/>
            </a:endParaRPr>
          </a:p>
        </p:txBody>
      </p:sp>
      <p:pic>
        <p:nvPicPr>
          <p:cNvPr id="4" name="Picture 3">
            <a:extLst>
              <a:ext uri="{FF2B5EF4-FFF2-40B4-BE49-F238E27FC236}">
                <a16:creationId xmlns:a16="http://schemas.microsoft.com/office/drawing/2014/main" id="{A525CC89-BA10-5EEF-6E43-FE04F86E08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895" y="5886823"/>
            <a:ext cx="2280511" cy="687713"/>
          </a:xfrm>
          <a:prstGeom prst="rect">
            <a:avLst/>
          </a:prstGeom>
          <a:noFill/>
          <a:ln>
            <a:noFill/>
          </a:ln>
        </p:spPr>
      </p:pic>
    </p:spTree>
    <p:extLst>
      <p:ext uri="{BB962C8B-B14F-4D97-AF65-F5344CB8AC3E}">
        <p14:creationId xmlns:p14="http://schemas.microsoft.com/office/powerpoint/2010/main" val="32441644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9AD91C-8C69-A6FC-9925-B11FDD3756A8}"/>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A5E91FAD-BC79-3639-CD8A-31AF38DB1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2AED7F09-20CB-5BC8-4F01-306CA296E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BBA5E113-94DD-7B85-DEFE-B9ED2EA2C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31A3AF02-AB3F-F1DD-2BB1-11E17B9367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2" name="TextBox 1">
            <a:extLst>
              <a:ext uri="{FF2B5EF4-FFF2-40B4-BE49-F238E27FC236}">
                <a16:creationId xmlns:a16="http://schemas.microsoft.com/office/drawing/2014/main" id="{76F68211-8B44-8649-2B17-332CF865FB6A}"/>
              </a:ext>
            </a:extLst>
          </p:cNvPr>
          <p:cNvSpPr txBox="1"/>
          <p:nvPr/>
        </p:nvSpPr>
        <p:spPr>
          <a:xfrm>
            <a:off x="1533832" y="344342"/>
            <a:ext cx="8662220" cy="830997"/>
          </a:xfrm>
          <a:prstGeom prst="rect">
            <a:avLst/>
          </a:prstGeom>
          <a:noFill/>
        </p:spPr>
        <p:txBody>
          <a:bodyPr wrap="square" rtlCol="0">
            <a:spAutoFit/>
          </a:bodyPr>
          <a:lstStyle/>
          <a:p>
            <a:pPr algn="ctr"/>
            <a:r>
              <a:rPr lang="en-US" sz="4800" b="1" dirty="0">
                <a:latin typeface="Centaur" panose="02030504050205020304" pitchFamily="18" charset="0"/>
              </a:rPr>
              <a:t>Navigating Complex Systems</a:t>
            </a:r>
          </a:p>
        </p:txBody>
      </p:sp>
      <p:sp>
        <p:nvSpPr>
          <p:cNvPr id="3" name="TextBox 2">
            <a:extLst>
              <a:ext uri="{FF2B5EF4-FFF2-40B4-BE49-F238E27FC236}">
                <a16:creationId xmlns:a16="http://schemas.microsoft.com/office/drawing/2014/main" id="{06B6C563-20CE-9A9A-3F53-898AE7494A4F}"/>
              </a:ext>
            </a:extLst>
          </p:cNvPr>
          <p:cNvSpPr txBox="1"/>
          <p:nvPr/>
        </p:nvSpPr>
        <p:spPr>
          <a:xfrm>
            <a:off x="1239148" y="1772542"/>
            <a:ext cx="9890968" cy="3785652"/>
          </a:xfrm>
          <a:prstGeom prst="rect">
            <a:avLst/>
          </a:prstGeom>
          <a:noFill/>
        </p:spPr>
        <p:txBody>
          <a:bodyPr wrap="square" rtlCol="0">
            <a:spAutoFit/>
          </a:bodyPr>
          <a:lstStyle/>
          <a:p>
            <a:r>
              <a:rPr lang="en-US" sz="2400" dirty="0">
                <a:latin typeface="Centaur" panose="02030504050205020304" pitchFamily="18" charset="0"/>
              </a:rPr>
              <a:t>Many individuals with co-occurring disorders face practical barriers like:</a:t>
            </a:r>
          </a:p>
          <a:p>
            <a:pPr marL="742950" lvl="1" indent="-285750">
              <a:buFont typeface="Arial" panose="020B0604020202020204" pitchFamily="34" charset="0"/>
              <a:buChar char="•"/>
            </a:pPr>
            <a:r>
              <a:rPr lang="en-US" sz="2400" dirty="0">
                <a:latin typeface="Centaur" panose="02030504050205020304" pitchFamily="18" charset="0"/>
              </a:rPr>
              <a:t>Cost</a:t>
            </a:r>
          </a:p>
          <a:p>
            <a:pPr marL="742950" lvl="1" indent="-285750">
              <a:buFont typeface="Arial" panose="020B0604020202020204" pitchFamily="34" charset="0"/>
              <a:buChar char="•"/>
            </a:pPr>
            <a:r>
              <a:rPr lang="en-US" sz="2400" dirty="0">
                <a:latin typeface="Centaur" panose="02030504050205020304" pitchFamily="18" charset="0"/>
              </a:rPr>
              <a:t>Transportation</a:t>
            </a:r>
          </a:p>
          <a:p>
            <a:pPr marL="742950" lvl="1" indent="-285750">
              <a:buFont typeface="Arial" panose="020B0604020202020204" pitchFamily="34" charset="0"/>
              <a:buChar char="•"/>
            </a:pPr>
            <a:r>
              <a:rPr lang="en-US" sz="2400" dirty="0">
                <a:latin typeface="Centaur" panose="02030504050205020304" pitchFamily="18" charset="0"/>
              </a:rPr>
              <a:t>Long wait times</a:t>
            </a:r>
          </a:p>
          <a:p>
            <a:pPr marL="742950" lvl="1" indent="-285750">
              <a:buFont typeface="Arial" panose="020B0604020202020204" pitchFamily="34" charset="0"/>
              <a:buChar char="•"/>
            </a:pPr>
            <a:r>
              <a:rPr lang="en-US" sz="2400" dirty="0">
                <a:latin typeface="Centaur" panose="02030504050205020304" pitchFamily="18" charset="0"/>
              </a:rPr>
              <a:t>Stigma</a:t>
            </a:r>
          </a:p>
          <a:p>
            <a:endParaRPr lang="en-US" sz="2400" dirty="0">
              <a:latin typeface="Centaur" panose="02030504050205020304" pitchFamily="18" charset="0"/>
            </a:endParaRPr>
          </a:p>
          <a:p>
            <a:r>
              <a:rPr lang="en-US" sz="2400" dirty="0">
                <a:latin typeface="Centaur" panose="02030504050205020304" pitchFamily="18" charset="0"/>
              </a:rPr>
              <a:t>You can best help individuals with co-occurring disorders by:</a:t>
            </a:r>
          </a:p>
          <a:p>
            <a:pPr marL="742950" lvl="1" indent="-285750">
              <a:buFont typeface="Arial" panose="020B0604020202020204" pitchFamily="34" charset="0"/>
              <a:buChar char="•"/>
            </a:pPr>
            <a:r>
              <a:rPr lang="en-US" sz="2400" dirty="0">
                <a:latin typeface="Centaur" panose="02030504050205020304" pitchFamily="18" charset="0"/>
              </a:rPr>
              <a:t>Identifying the main barriers at this time</a:t>
            </a:r>
          </a:p>
          <a:p>
            <a:pPr marL="742950" lvl="1" indent="-285750">
              <a:buFont typeface="Arial" panose="020B0604020202020204" pitchFamily="34" charset="0"/>
              <a:buChar char="•"/>
            </a:pPr>
            <a:r>
              <a:rPr lang="en-US" sz="2400" dirty="0">
                <a:latin typeface="Centaur" panose="02030504050205020304" pitchFamily="18" charset="0"/>
              </a:rPr>
              <a:t>Working together to find solutions</a:t>
            </a:r>
          </a:p>
          <a:p>
            <a:pPr marL="742950" lvl="1" indent="-285750">
              <a:buFont typeface="Arial" panose="020B0604020202020204" pitchFamily="34" charset="0"/>
              <a:buChar char="•"/>
            </a:pPr>
            <a:r>
              <a:rPr lang="en-US" sz="2400" dirty="0">
                <a:latin typeface="Centaur" panose="02030504050205020304" pitchFamily="18" charset="0"/>
              </a:rPr>
              <a:t>Making referrals simple</a:t>
            </a:r>
          </a:p>
        </p:txBody>
      </p:sp>
    </p:spTree>
    <p:extLst>
      <p:ext uri="{BB962C8B-B14F-4D97-AF65-F5344CB8AC3E}">
        <p14:creationId xmlns:p14="http://schemas.microsoft.com/office/powerpoint/2010/main" val="7791154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36E55F-C9B2-E5EE-8257-81163303DF09}"/>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166E354F-D702-F00D-10A7-663AC746E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8DB310B3-34E7-6530-553C-3950BDF93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71F46630-107F-7EFB-3525-1B380F93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7253831A-3A0D-D70F-F423-AB31DB4878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2" name="TextBox 1">
            <a:extLst>
              <a:ext uri="{FF2B5EF4-FFF2-40B4-BE49-F238E27FC236}">
                <a16:creationId xmlns:a16="http://schemas.microsoft.com/office/drawing/2014/main" id="{ED2C06D9-26B3-674A-0093-1D3C81DB74EC}"/>
              </a:ext>
            </a:extLst>
          </p:cNvPr>
          <p:cNvSpPr txBox="1"/>
          <p:nvPr/>
        </p:nvSpPr>
        <p:spPr>
          <a:xfrm>
            <a:off x="1465006" y="462116"/>
            <a:ext cx="9635613" cy="769441"/>
          </a:xfrm>
          <a:prstGeom prst="rect">
            <a:avLst/>
          </a:prstGeom>
          <a:noFill/>
        </p:spPr>
        <p:txBody>
          <a:bodyPr wrap="square" rtlCol="0">
            <a:spAutoFit/>
          </a:bodyPr>
          <a:lstStyle/>
          <a:p>
            <a:pPr algn="ctr"/>
            <a:r>
              <a:rPr lang="en-US" sz="4400" b="1" dirty="0">
                <a:latin typeface="Centaur" panose="02030504050205020304" pitchFamily="18" charset="0"/>
              </a:rPr>
              <a:t>Supporting Recovery </a:t>
            </a:r>
          </a:p>
        </p:txBody>
      </p:sp>
      <p:sp>
        <p:nvSpPr>
          <p:cNvPr id="4" name="TextBox 3">
            <a:extLst>
              <a:ext uri="{FF2B5EF4-FFF2-40B4-BE49-F238E27FC236}">
                <a16:creationId xmlns:a16="http://schemas.microsoft.com/office/drawing/2014/main" id="{63F4D1A2-E2BB-D535-9982-520C41A8E2A4}"/>
              </a:ext>
            </a:extLst>
          </p:cNvPr>
          <p:cNvSpPr txBox="1"/>
          <p:nvPr/>
        </p:nvSpPr>
        <p:spPr>
          <a:xfrm>
            <a:off x="1012723" y="1622323"/>
            <a:ext cx="10510683" cy="3754874"/>
          </a:xfrm>
          <a:prstGeom prst="rect">
            <a:avLst/>
          </a:prstGeom>
          <a:noFill/>
        </p:spPr>
        <p:txBody>
          <a:bodyPr wrap="square" rtlCol="0">
            <a:spAutoFit/>
          </a:bodyPr>
          <a:lstStyle/>
          <a:p>
            <a:r>
              <a:rPr lang="en-US" sz="3200" dirty="0">
                <a:latin typeface="Centaur" panose="02030504050205020304" pitchFamily="18" charset="0"/>
              </a:rPr>
              <a:t>Supporting people with co-occurring disorders means tailoring plans to their needs. Learn what is important to them, which helps define their reason for recovery. </a:t>
            </a:r>
          </a:p>
          <a:p>
            <a:endParaRPr lang="en-US" sz="1400" dirty="0">
              <a:latin typeface="Centaur" panose="02030504050205020304" pitchFamily="18" charset="0"/>
            </a:endParaRPr>
          </a:p>
          <a:p>
            <a:r>
              <a:rPr lang="en-US" sz="3200" dirty="0">
                <a:latin typeface="Centaur" panose="02030504050205020304" pitchFamily="18" charset="0"/>
              </a:rPr>
              <a:t>Strengths-based recovery support should:</a:t>
            </a:r>
          </a:p>
          <a:p>
            <a:pPr marL="742950" lvl="1" indent="-285750">
              <a:buFont typeface="Arial" panose="020B0604020202020204" pitchFamily="34" charset="0"/>
              <a:buChar char="•"/>
            </a:pPr>
            <a:r>
              <a:rPr lang="en-US" sz="3200" dirty="0">
                <a:latin typeface="Centaur" panose="02030504050205020304" pitchFamily="18" charset="0"/>
              </a:rPr>
              <a:t>Focus on what the person wants</a:t>
            </a:r>
          </a:p>
          <a:p>
            <a:pPr marL="742950" lvl="1" indent="-285750">
              <a:buFont typeface="Arial" panose="020B0604020202020204" pitchFamily="34" charset="0"/>
              <a:buChar char="•"/>
            </a:pPr>
            <a:r>
              <a:rPr lang="en-US" sz="3200" dirty="0">
                <a:latin typeface="Centaur" panose="02030504050205020304" pitchFamily="18" charset="0"/>
              </a:rPr>
              <a:t>Encourage self-advocacy</a:t>
            </a:r>
          </a:p>
          <a:p>
            <a:pPr marL="742950" lvl="1" indent="-285750">
              <a:buFont typeface="Arial" panose="020B0604020202020204" pitchFamily="34" charset="0"/>
              <a:buChar char="•"/>
            </a:pPr>
            <a:r>
              <a:rPr lang="en-US" sz="3200" dirty="0">
                <a:latin typeface="Centaur" panose="02030504050205020304" pitchFamily="18" charset="0"/>
              </a:rPr>
              <a:t>Build a support system</a:t>
            </a:r>
          </a:p>
        </p:txBody>
      </p:sp>
    </p:spTree>
    <p:extLst>
      <p:ext uri="{BB962C8B-B14F-4D97-AF65-F5344CB8AC3E}">
        <p14:creationId xmlns:p14="http://schemas.microsoft.com/office/powerpoint/2010/main" val="35882774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77830A-BF24-8B04-47CB-C4461624E567}"/>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BEE44E6B-E883-8405-1176-9261007A1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CFFDC167-AB68-447F-5682-BCFFFA54B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01239F4-9AB4-E373-985E-E677775CD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5EC66C82-2CD2-AC2F-18A5-BA4D147DAA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2" name="TextBox 1">
            <a:extLst>
              <a:ext uri="{FF2B5EF4-FFF2-40B4-BE49-F238E27FC236}">
                <a16:creationId xmlns:a16="http://schemas.microsoft.com/office/drawing/2014/main" id="{25A4DA58-FE9B-A9B0-73A2-E742FEF6BE81}"/>
              </a:ext>
            </a:extLst>
          </p:cNvPr>
          <p:cNvSpPr txBox="1"/>
          <p:nvPr/>
        </p:nvSpPr>
        <p:spPr>
          <a:xfrm>
            <a:off x="1238866" y="462116"/>
            <a:ext cx="9861754" cy="769441"/>
          </a:xfrm>
          <a:prstGeom prst="rect">
            <a:avLst/>
          </a:prstGeom>
          <a:noFill/>
        </p:spPr>
        <p:txBody>
          <a:bodyPr wrap="square" rtlCol="0">
            <a:spAutoFit/>
          </a:bodyPr>
          <a:lstStyle/>
          <a:p>
            <a:pPr algn="ctr"/>
            <a:r>
              <a:rPr lang="en-US" sz="4400" b="1" dirty="0">
                <a:latin typeface="Centaur" panose="02030504050205020304" pitchFamily="18" charset="0"/>
              </a:rPr>
              <a:t>Managing Stress &amp; Preventing Burnout</a:t>
            </a:r>
          </a:p>
        </p:txBody>
      </p:sp>
      <p:sp>
        <p:nvSpPr>
          <p:cNvPr id="3" name="TextBox 2">
            <a:extLst>
              <a:ext uri="{FF2B5EF4-FFF2-40B4-BE49-F238E27FC236}">
                <a16:creationId xmlns:a16="http://schemas.microsoft.com/office/drawing/2014/main" id="{60DB2B03-7D48-0D14-B64D-218065EA4808}"/>
              </a:ext>
            </a:extLst>
          </p:cNvPr>
          <p:cNvSpPr txBox="1"/>
          <p:nvPr/>
        </p:nvSpPr>
        <p:spPr>
          <a:xfrm>
            <a:off x="1238866" y="1379126"/>
            <a:ext cx="10068232" cy="5016758"/>
          </a:xfrm>
          <a:prstGeom prst="rect">
            <a:avLst/>
          </a:prstGeom>
          <a:noFill/>
        </p:spPr>
        <p:txBody>
          <a:bodyPr wrap="square" rtlCol="0">
            <a:spAutoFit/>
          </a:bodyPr>
          <a:lstStyle/>
          <a:p>
            <a:r>
              <a:rPr lang="en-US" sz="2000" dirty="0">
                <a:latin typeface="Centaur" panose="02030504050205020304" pitchFamily="18" charset="0"/>
              </a:rPr>
              <a:t>Supporting people with co-occurring disorders can be rewarding and challenging. </a:t>
            </a:r>
          </a:p>
          <a:p>
            <a:endParaRPr lang="en-US" sz="1200" dirty="0">
              <a:latin typeface="Centaur" panose="02030504050205020304" pitchFamily="18" charset="0"/>
            </a:endParaRPr>
          </a:p>
          <a:p>
            <a:r>
              <a:rPr lang="en-US" sz="2000" dirty="0">
                <a:latin typeface="Centaur" panose="02030504050205020304" pitchFamily="18" charset="0"/>
              </a:rPr>
              <a:t>Self-care helps you stay healthy, focused, and able to support the people you serve. Self-care refers to tools or activities you can do regularly to buffer you from the stress of supporting people with co-occurring disorders. </a:t>
            </a:r>
          </a:p>
          <a:p>
            <a:endParaRPr lang="en-US" sz="2000" dirty="0">
              <a:latin typeface="Centaur" panose="02030504050205020304" pitchFamily="18" charset="0"/>
            </a:endParaRPr>
          </a:p>
          <a:p>
            <a:r>
              <a:rPr lang="en-US" sz="2000" dirty="0">
                <a:latin typeface="Centaur" panose="02030504050205020304" pitchFamily="18" charset="0"/>
              </a:rPr>
              <a:t>Self-care may mean that you are :</a:t>
            </a:r>
          </a:p>
          <a:p>
            <a:pPr marL="742950" lvl="1" indent="-285750">
              <a:buFont typeface="Arial" panose="020B0604020202020204" pitchFamily="34" charset="0"/>
              <a:buChar char="•"/>
            </a:pPr>
            <a:r>
              <a:rPr lang="en-US" sz="2000" dirty="0">
                <a:latin typeface="Centaur" panose="02030504050205020304" pitchFamily="18" charset="0"/>
              </a:rPr>
              <a:t>Using healthy boundaries with friends, family and work</a:t>
            </a:r>
          </a:p>
          <a:p>
            <a:pPr marL="742950" lvl="1" indent="-285750">
              <a:buFont typeface="Arial" panose="020B0604020202020204" pitchFamily="34" charset="0"/>
              <a:buChar char="•"/>
            </a:pPr>
            <a:r>
              <a:rPr lang="en-US" sz="2000" dirty="0">
                <a:latin typeface="Centaur" panose="02030504050205020304" pitchFamily="18" charset="0"/>
              </a:rPr>
              <a:t>Spending time with people who do not need caring, or alone</a:t>
            </a:r>
          </a:p>
          <a:p>
            <a:pPr marL="742950" lvl="1" indent="-285750">
              <a:buFont typeface="Arial" panose="020B0604020202020204" pitchFamily="34" charset="0"/>
              <a:buChar char="•"/>
            </a:pPr>
            <a:r>
              <a:rPr lang="en-US" sz="2000" dirty="0">
                <a:latin typeface="Centaur" panose="02030504050205020304" pitchFamily="18" charset="0"/>
              </a:rPr>
              <a:t>Listening to music, podcasts, or uplifting or funny stories</a:t>
            </a:r>
          </a:p>
          <a:p>
            <a:pPr marL="742950" lvl="1" indent="-285750">
              <a:buFont typeface="Arial" panose="020B0604020202020204" pitchFamily="34" charset="0"/>
              <a:buChar char="•"/>
            </a:pPr>
            <a:r>
              <a:rPr lang="en-US" sz="2000" dirty="0">
                <a:latin typeface="Centaur" panose="02030504050205020304" pitchFamily="18" charset="0"/>
              </a:rPr>
              <a:t>Talking to a therapist</a:t>
            </a:r>
          </a:p>
          <a:p>
            <a:pPr marL="742950" lvl="1" indent="-285750">
              <a:buFont typeface="Arial" panose="020B0604020202020204" pitchFamily="34" charset="0"/>
              <a:buChar char="•"/>
            </a:pPr>
            <a:r>
              <a:rPr lang="en-US" sz="2000" dirty="0">
                <a:latin typeface="Centaur" panose="02030504050205020304" pitchFamily="18" charset="0"/>
              </a:rPr>
              <a:t>Having a trusted support group for you to connect with, as needed</a:t>
            </a:r>
          </a:p>
          <a:p>
            <a:pPr marL="742950" lvl="1" indent="-285750">
              <a:buFont typeface="Arial" panose="020B0604020202020204" pitchFamily="34" charset="0"/>
              <a:buChar char="•"/>
            </a:pPr>
            <a:r>
              <a:rPr lang="en-US" sz="2000" dirty="0">
                <a:latin typeface="Centaur" panose="02030504050205020304" pitchFamily="18" charset="0"/>
              </a:rPr>
              <a:t>Exercising regularly </a:t>
            </a:r>
          </a:p>
          <a:p>
            <a:pPr marL="742950" lvl="1" indent="-285750">
              <a:buFont typeface="Arial" panose="020B0604020202020204" pitchFamily="34" charset="0"/>
              <a:buChar char="•"/>
            </a:pPr>
            <a:r>
              <a:rPr lang="en-US" sz="2000" dirty="0">
                <a:latin typeface="Centaur" panose="02030504050205020304" pitchFamily="18" charset="0"/>
              </a:rPr>
              <a:t>Going to medical appointments and taking medications, as prescribed</a:t>
            </a:r>
          </a:p>
          <a:p>
            <a:pPr marL="742950" lvl="1" indent="-285750">
              <a:buFont typeface="Arial" panose="020B0604020202020204" pitchFamily="34" charset="0"/>
              <a:buChar char="•"/>
            </a:pPr>
            <a:r>
              <a:rPr lang="en-US" sz="2000" dirty="0">
                <a:latin typeface="Centaur" panose="02030504050205020304" pitchFamily="18" charset="0"/>
              </a:rPr>
              <a:t>Practicing gratitude</a:t>
            </a:r>
          </a:p>
          <a:p>
            <a:pPr marL="742950" lvl="1" indent="-285750">
              <a:buFont typeface="Arial" panose="020B0604020202020204" pitchFamily="34" charset="0"/>
              <a:buChar char="•"/>
            </a:pPr>
            <a:r>
              <a:rPr lang="en-US" sz="2000" dirty="0">
                <a:latin typeface="Centaur" panose="02030504050205020304" pitchFamily="18" charset="0"/>
              </a:rPr>
              <a:t>Using mindfulness &amp; meditation regularly</a:t>
            </a:r>
          </a:p>
        </p:txBody>
      </p:sp>
    </p:spTree>
    <p:extLst>
      <p:ext uri="{BB962C8B-B14F-4D97-AF65-F5344CB8AC3E}">
        <p14:creationId xmlns:p14="http://schemas.microsoft.com/office/powerpoint/2010/main" val="18053395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797DE5A-DA89-0A80-C73D-8DCE1A3E2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462E55-599A-95AC-13C3-3AEBB1AC4EDB}"/>
              </a:ext>
            </a:extLst>
          </p:cNvPr>
          <p:cNvSpPr>
            <a:spLocks noGrp="1"/>
          </p:cNvSpPr>
          <p:nvPr>
            <p:ph type="ctrTitle"/>
          </p:nvPr>
        </p:nvSpPr>
        <p:spPr>
          <a:xfrm>
            <a:off x="2298323" y="643176"/>
            <a:ext cx="3509383" cy="1198605"/>
          </a:xfrm>
        </p:spPr>
        <p:txBody>
          <a:bodyPr>
            <a:normAutofit/>
          </a:bodyPr>
          <a:lstStyle/>
          <a:p>
            <a:r>
              <a:rPr lang="en-US" sz="3100" dirty="0"/>
              <a:t>Military/Veteran Culture</a:t>
            </a:r>
          </a:p>
        </p:txBody>
      </p:sp>
      <p:sp>
        <p:nvSpPr>
          <p:cNvPr id="3" name="Subtitle 2">
            <a:extLst>
              <a:ext uri="{FF2B5EF4-FFF2-40B4-BE49-F238E27FC236}">
                <a16:creationId xmlns:a16="http://schemas.microsoft.com/office/drawing/2014/main" id="{D1906CE7-001B-C018-D4DA-B75D24FC1BFD}"/>
              </a:ext>
            </a:extLst>
          </p:cNvPr>
          <p:cNvSpPr>
            <a:spLocks noGrp="1"/>
          </p:cNvSpPr>
          <p:nvPr>
            <p:ph type="subTitle" idx="1"/>
          </p:nvPr>
        </p:nvSpPr>
        <p:spPr>
          <a:xfrm flipV="1">
            <a:off x="670044" y="2514912"/>
            <a:ext cx="3382971" cy="2094157"/>
          </a:xfrm>
        </p:spPr>
        <p:txBody>
          <a:bodyPr>
            <a:normAutofit/>
          </a:bodyPr>
          <a:lstStyle/>
          <a:p>
            <a:pPr algn="l"/>
            <a:endParaRPr lang="en-US" dirty="0"/>
          </a:p>
          <a:p>
            <a:pPr algn="l"/>
            <a:endParaRPr lang="en-US" dirty="0"/>
          </a:p>
          <a:p>
            <a:pPr algn="l"/>
            <a:endParaRPr lang="en-US" dirty="0"/>
          </a:p>
          <a:p>
            <a:pPr algn="l"/>
            <a:endParaRPr lang="en-US" dirty="0"/>
          </a:p>
        </p:txBody>
      </p:sp>
      <p:pic>
        <p:nvPicPr>
          <p:cNvPr id="4" name="Picture 3">
            <a:extLst>
              <a:ext uri="{FF2B5EF4-FFF2-40B4-BE49-F238E27FC236}">
                <a16:creationId xmlns:a16="http://schemas.microsoft.com/office/drawing/2014/main" id="{1E1509DD-BA91-529E-09A3-2D2D9FAFC04C}"/>
              </a:ext>
            </a:extLst>
          </p:cNvPr>
          <p:cNvPicPr>
            <a:picLocks noChangeAspect="1"/>
          </p:cNvPicPr>
          <p:nvPr/>
        </p:nvPicPr>
        <p:blipFill>
          <a:blip r:embed="rId2"/>
          <a:srcRect l="9713" r="9713"/>
          <a:stretch>
            <a:fillRect/>
          </a:stretch>
        </p:blipFill>
        <p:spPr>
          <a:xfrm>
            <a:off x="7830766" y="1"/>
            <a:ext cx="4361234" cy="6858000"/>
          </a:xfrm>
          <a:prstGeom prst="rect">
            <a:avLst/>
          </a:prstGeom>
        </p:spPr>
      </p:pic>
      <p:pic>
        <p:nvPicPr>
          <p:cNvPr id="1027" name="Picture 3">
            <a:extLst>
              <a:ext uri="{FF2B5EF4-FFF2-40B4-BE49-F238E27FC236}">
                <a16:creationId xmlns:a16="http://schemas.microsoft.com/office/drawing/2014/main" id="{17414E48-27FF-6650-2208-46EAF8F07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769" y="5679080"/>
            <a:ext cx="3505227" cy="105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The History of Veterans Day">
            <a:extLst>
              <a:ext uri="{FF2B5EF4-FFF2-40B4-BE49-F238E27FC236}">
                <a16:creationId xmlns:a16="http://schemas.microsoft.com/office/drawing/2014/main" id="{C329668A-7121-E67D-75CA-33BA91BBB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5142" y="2453932"/>
            <a:ext cx="4495746" cy="29917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22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660A-027C-B493-BC25-1A5186917117}"/>
              </a:ext>
            </a:extLst>
          </p:cNvPr>
          <p:cNvSpPr>
            <a:spLocks noGrp="1"/>
          </p:cNvSpPr>
          <p:nvPr>
            <p:ph type="title"/>
          </p:nvPr>
        </p:nvSpPr>
        <p:spPr/>
        <p:txBody>
          <a:bodyPr/>
          <a:lstStyle/>
          <a:p>
            <a:pPr algn="ctr"/>
            <a:r>
              <a:rPr lang="en-US" dirty="0">
                <a:solidFill>
                  <a:srgbClr val="0070C0"/>
                </a:solidFill>
              </a:rPr>
              <a:t>Military &amp; Veteran Culture: Behavioral Health Overview</a:t>
            </a:r>
          </a:p>
        </p:txBody>
      </p:sp>
      <p:sp>
        <p:nvSpPr>
          <p:cNvPr id="3" name="Content Placeholder 2">
            <a:extLst>
              <a:ext uri="{FF2B5EF4-FFF2-40B4-BE49-F238E27FC236}">
                <a16:creationId xmlns:a16="http://schemas.microsoft.com/office/drawing/2014/main" id="{B6FEA91A-F964-87AB-B64D-4C0BF4F8FED3}"/>
              </a:ext>
            </a:extLst>
          </p:cNvPr>
          <p:cNvSpPr>
            <a:spLocks noGrp="1"/>
          </p:cNvSpPr>
          <p:nvPr>
            <p:ph idx="1"/>
          </p:nvPr>
        </p:nvSpPr>
        <p:spPr/>
        <p:txBody>
          <a:bodyPr>
            <a:normAutofit/>
          </a:bodyPr>
          <a:lstStyle/>
          <a:p>
            <a:pPr marL="0" indent="0">
              <a:buNone/>
            </a:pPr>
            <a:r>
              <a:rPr lang="en-US" sz="1700" b="1" dirty="0"/>
              <a:t>Understanding Veteran Status</a:t>
            </a:r>
          </a:p>
          <a:p>
            <a:r>
              <a:rPr lang="en-US" sz="1700" b="1" dirty="0"/>
              <a:t>Definition:</a:t>
            </a:r>
            <a:r>
              <a:rPr lang="en-US" sz="1700" dirty="0"/>
              <a:t> A veteran is anyone who served in the U.S. Armed Forces and was separated under conditions </a:t>
            </a:r>
            <a:r>
              <a:rPr lang="en-US" sz="1700" i="1" dirty="0"/>
              <a:t>not dishonorable</a:t>
            </a:r>
            <a:r>
              <a:rPr lang="en-US" sz="1700" dirty="0"/>
              <a:t> (can qualify for Pensions, Bonuses, and Veterans’ Relief).</a:t>
            </a:r>
          </a:p>
          <a:p>
            <a:r>
              <a:rPr lang="en-US" sz="1700" b="1" dirty="0"/>
              <a:t>Types of Discharge:</a:t>
            </a:r>
            <a:endParaRPr lang="en-US" sz="1700" dirty="0"/>
          </a:p>
          <a:p>
            <a:pPr lvl="1"/>
            <a:r>
              <a:rPr lang="en-US" sz="1700" b="1" dirty="0"/>
              <a:t>Honorable:</a:t>
            </a:r>
            <a:r>
              <a:rPr lang="en-US" sz="1700" dirty="0"/>
              <a:t> Completed service with integrity; eligible for full benefits.</a:t>
            </a:r>
          </a:p>
          <a:p>
            <a:pPr lvl="1"/>
            <a:r>
              <a:rPr lang="en-US" sz="1700" b="1" dirty="0"/>
              <a:t>Medical/Other than Honorable:</a:t>
            </a:r>
            <a:r>
              <a:rPr lang="en-US" sz="1700" dirty="0"/>
              <a:t> Broke rules or expectations but not criminally; may not qualify for benefits.</a:t>
            </a:r>
          </a:p>
          <a:p>
            <a:pPr lvl="1"/>
            <a:r>
              <a:rPr lang="en-US" sz="1700" b="1" dirty="0"/>
              <a:t>Punitive (Dishonorable, Bad Conduct):</a:t>
            </a:r>
            <a:r>
              <a:rPr lang="en-US" sz="1700" dirty="0"/>
              <a:t> Issued after serious offenses; loss of benefits, firearm ownership, voting rights, and other privileges (typically barred from VA benefits).</a:t>
            </a:r>
          </a:p>
          <a:p>
            <a:r>
              <a:rPr lang="en-US" sz="1700" b="1" dirty="0"/>
              <a:t>Note:</a:t>
            </a:r>
            <a:r>
              <a:rPr lang="en-US" sz="1700" dirty="0"/>
              <a:t> Discharge status can affect access to care and mental health. Those with punitive or other-than-honorable discharges may struggle with identity, finances, and untreated health issues.</a:t>
            </a:r>
          </a:p>
          <a:p>
            <a:pPr marL="0" indent="0">
              <a:buNone/>
            </a:pPr>
            <a:endParaRPr lang="en-US" dirty="0"/>
          </a:p>
        </p:txBody>
      </p:sp>
    </p:spTree>
    <p:extLst>
      <p:ext uri="{BB962C8B-B14F-4D97-AF65-F5344CB8AC3E}">
        <p14:creationId xmlns:p14="http://schemas.microsoft.com/office/powerpoint/2010/main" val="555576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27B3C-723A-D63E-4DE6-5ACBCEE88669}"/>
              </a:ext>
            </a:extLst>
          </p:cNvPr>
          <p:cNvSpPr>
            <a:spLocks noGrp="1"/>
          </p:cNvSpPr>
          <p:nvPr>
            <p:ph type="title"/>
          </p:nvPr>
        </p:nvSpPr>
        <p:spPr/>
        <p:txBody>
          <a:bodyPr/>
          <a:lstStyle/>
          <a:p>
            <a:pPr algn="ctr"/>
            <a:r>
              <a:rPr lang="en-US" dirty="0">
                <a:solidFill>
                  <a:srgbClr val="0070C0"/>
                </a:solidFill>
              </a:rPr>
              <a:t>Behavioral Health Risks Among Veterans</a:t>
            </a:r>
          </a:p>
        </p:txBody>
      </p:sp>
      <p:sp>
        <p:nvSpPr>
          <p:cNvPr id="3" name="Content Placeholder 2">
            <a:extLst>
              <a:ext uri="{FF2B5EF4-FFF2-40B4-BE49-F238E27FC236}">
                <a16:creationId xmlns:a16="http://schemas.microsoft.com/office/drawing/2014/main" id="{A4CBB09A-3F1F-FF66-726D-93717ECB186D}"/>
              </a:ext>
            </a:extLst>
          </p:cNvPr>
          <p:cNvSpPr>
            <a:spLocks noGrp="1"/>
          </p:cNvSpPr>
          <p:nvPr>
            <p:ph idx="1"/>
          </p:nvPr>
        </p:nvSpPr>
        <p:spPr/>
        <p:txBody>
          <a:bodyPr>
            <a:normAutofit fontScale="62500" lnSpcReduction="20000"/>
          </a:bodyPr>
          <a:lstStyle/>
          <a:p>
            <a:pPr marL="0" indent="0">
              <a:buNone/>
            </a:pPr>
            <a:r>
              <a:rPr lang="en-US" dirty="0"/>
              <a:t>Veterans face </a:t>
            </a:r>
            <a:r>
              <a:rPr lang="en-US" b="1" dirty="0"/>
              <a:t>higher risk</a:t>
            </a:r>
            <a:r>
              <a:rPr lang="en-US" dirty="0"/>
              <a:t> for behavioral health conditions due to exposure to combat, trauma, and reintegration stressors.</a:t>
            </a:r>
          </a:p>
          <a:p>
            <a:pPr marL="0" indent="0">
              <a:buNone/>
            </a:pPr>
            <a:r>
              <a:rPr lang="en-US" b="1" dirty="0"/>
              <a:t>Common Conditions</a:t>
            </a:r>
          </a:p>
          <a:p>
            <a:r>
              <a:rPr lang="en-US" b="1" dirty="0"/>
              <a:t>Depression:</a:t>
            </a:r>
            <a:r>
              <a:rPr lang="en-US" dirty="0"/>
              <a:t> Affects approximately 10–15% of veterans.</a:t>
            </a:r>
          </a:p>
          <a:p>
            <a:r>
              <a:rPr lang="en-US" b="1" dirty="0"/>
              <a:t>Post Traumatic Stress Disorder (PTSD):</a:t>
            </a:r>
            <a:r>
              <a:rPr lang="en-US" dirty="0"/>
              <a:t> Triggered by dangerous or traumatic events.</a:t>
            </a:r>
            <a:br>
              <a:rPr lang="en-US" dirty="0"/>
            </a:br>
            <a:r>
              <a:rPr lang="en-US" b="1" dirty="0"/>
              <a:t>Symptoms include:</a:t>
            </a:r>
            <a:endParaRPr lang="en-US" dirty="0"/>
          </a:p>
          <a:p>
            <a:pPr lvl="1"/>
            <a:r>
              <a:rPr lang="en-US" sz="1900" i="1" dirty="0"/>
              <a:t>Re-experiencing:</a:t>
            </a:r>
            <a:r>
              <a:rPr lang="en-US" sz="1900" dirty="0"/>
              <a:t> Flashbacks, nightmares.</a:t>
            </a:r>
          </a:p>
          <a:p>
            <a:pPr lvl="1"/>
            <a:r>
              <a:rPr lang="en-US" sz="1900" i="1" dirty="0"/>
              <a:t>Avoidance:</a:t>
            </a:r>
            <a:r>
              <a:rPr lang="en-US" sz="1900" dirty="0"/>
              <a:t> Avoiding trauma reminders.</a:t>
            </a:r>
          </a:p>
          <a:p>
            <a:pPr lvl="1"/>
            <a:r>
              <a:rPr lang="en-US" sz="1900" i="1" dirty="0"/>
              <a:t>Arousal &amp; Reactivity:</a:t>
            </a:r>
            <a:r>
              <a:rPr lang="en-US" sz="1900" dirty="0"/>
              <a:t> Hypervigilance, irritability, insomnia.</a:t>
            </a:r>
          </a:p>
          <a:p>
            <a:pPr lvl="1"/>
            <a:r>
              <a:rPr lang="en-US" sz="1900" i="1" dirty="0"/>
              <a:t>Cognition &amp; Mood:</a:t>
            </a:r>
            <a:r>
              <a:rPr lang="en-US" sz="1900" dirty="0"/>
              <a:t> Guilt, detachment, negative beliefs.</a:t>
            </a:r>
          </a:p>
          <a:p>
            <a:r>
              <a:rPr lang="en-US" dirty="0"/>
              <a:t>Veterans with PTSD are more likely to have depression, anxiety, substance use disorders, chronic pain, and increased suicide risk.</a:t>
            </a:r>
          </a:p>
          <a:p>
            <a:r>
              <a:rPr lang="en-US" b="1" dirty="0"/>
              <a:t>Substance Use Disorders (SUD):</a:t>
            </a:r>
            <a:r>
              <a:rPr lang="en-US" dirty="0"/>
              <a:t> Continued substance use despite negative effects.</a:t>
            </a:r>
          </a:p>
          <a:p>
            <a:pPr lvl="1">
              <a:buFont typeface="Wingdings" panose="05000000000000000000" pitchFamily="2" charset="2"/>
              <a:buChar char="Ø"/>
            </a:pPr>
            <a:r>
              <a:rPr lang="en-US" sz="2100" dirty="0"/>
              <a:t>Leads to relationship issues, poor health, economic hardship, and suicide risk.</a:t>
            </a:r>
          </a:p>
          <a:p>
            <a:r>
              <a:rPr lang="en-US" b="1" dirty="0"/>
              <a:t>Serious Mental Illness (SMI):</a:t>
            </a:r>
            <a:r>
              <a:rPr lang="en-US" dirty="0"/>
              <a:t> Impacts approximately 34% of veterans; linked with chronic illness, homelessness, and early death.</a:t>
            </a:r>
          </a:p>
          <a:p>
            <a:r>
              <a:rPr lang="en-US" b="1" dirty="0"/>
              <a:t>Insomnia:</a:t>
            </a:r>
            <a:r>
              <a:rPr lang="en-US" dirty="0"/>
              <a:t> Affects approximately 41% of combat and 25% of non-combat veterans; often related to training conditions, irregular schedules, or chronic pain.</a:t>
            </a:r>
          </a:p>
          <a:p>
            <a:endParaRPr lang="en-US" dirty="0"/>
          </a:p>
        </p:txBody>
      </p:sp>
    </p:spTree>
    <p:extLst>
      <p:ext uri="{BB962C8B-B14F-4D97-AF65-F5344CB8AC3E}">
        <p14:creationId xmlns:p14="http://schemas.microsoft.com/office/powerpoint/2010/main" val="1619303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71EF-B4D8-5D63-BC6F-707B4DE96683}"/>
              </a:ext>
            </a:extLst>
          </p:cNvPr>
          <p:cNvSpPr>
            <a:spLocks noGrp="1"/>
          </p:cNvSpPr>
          <p:nvPr>
            <p:ph type="title"/>
          </p:nvPr>
        </p:nvSpPr>
        <p:spPr/>
        <p:txBody>
          <a:bodyPr/>
          <a:lstStyle/>
          <a:p>
            <a:pPr algn="ctr"/>
            <a:r>
              <a:rPr lang="en-US" dirty="0">
                <a:solidFill>
                  <a:srgbClr val="0070C0"/>
                </a:solidFill>
              </a:rPr>
              <a:t>Suicide Risk</a:t>
            </a:r>
          </a:p>
        </p:txBody>
      </p:sp>
      <p:sp>
        <p:nvSpPr>
          <p:cNvPr id="6" name="Rectangle 1">
            <a:extLst>
              <a:ext uri="{FF2B5EF4-FFF2-40B4-BE49-F238E27FC236}">
                <a16:creationId xmlns:a16="http://schemas.microsoft.com/office/drawing/2014/main" id="{B7620D8E-244E-C0E0-F257-8A87AF94BB5A}"/>
              </a:ext>
            </a:extLst>
          </p:cNvPr>
          <p:cNvSpPr>
            <a:spLocks noGrp="1" noChangeArrowheads="1"/>
          </p:cNvSpPr>
          <p:nvPr>
            <p:ph idx="1"/>
          </p:nvPr>
        </p:nvSpPr>
        <p:spPr bwMode="auto">
          <a:xfrm>
            <a:off x="612646" y="1854096"/>
            <a:ext cx="10746519"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Veterans are </a:t>
            </a:r>
            <a:r>
              <a:rPr kumimoji="0" lang="en-US" altLang="en-US" sz="1800" b="1" i="0" u="none" strike="noStrike" cap="none" normalizeH="0" baseline="0" dirty="0">
                <a:ln>
                  <a:noFill/>
                </a:ln>
                <a:solidFill>
                  <a:schemeClr val="tx1"/>
                </a:solidFill>
                <a:effectLst/>
                <a:latin typeface="Arial" panose="020B0604020202020204" pitchFamily="34" charset="0"/>
              </a:rPr>
              <a:t>1.5 times more likely</a:t>
            </a:r>
            <a:r>
              <a:rPr kumimoji="0" lang="en-US" altLang="en-US" sz="1800" b="0" i="0" u="none" strike="noStrike" cap="none" normalizeH="0" baseline="0" dirty="0">
                <a:ln>
                  <a:noFill/>
                </a:ln>
                <a:solidFill>
                  <a:schemeClr val="tx1"/>
                </a:solidFill>
                <a:effectLst/>
                <a:latin typeface="Arial" panose="020B0604020202020204" pitchFamily="34" charset="0"/>
              </a:rPr>
              <a:t> to die by suicide than non-veterans.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Contributing factors:</a:t>
            </a:r>
            <a:br>
              <a:rPr kumimoji="0" lang="en-US" altLang="en-US" sz="1800" b="0" i="0" u="none" strike="noStrike" cap="none" normalizeH="0" baseline="0" dirty="0">
                <a:ln>
                  <a:noFill/>
                </a:ln>
                <a:solidFill>
                  <a:schemeClr val="tx1"/>
                </a:solidFill>
                <a:effectLst/>
                <a:latin typeface="Arial" panose="020B0604020202020204" pitchFamily="34" charset="0"/>
              </a:rPr>
            </a:b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Mental illness, sleep disorders, trauma, isolation, and perceived burdensomeness.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High-risk subgroups:</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LGBTQ+ veterans face greater behavioral health challenges due to discrimination, military sexual </a:t>
            </a:r>
          </a:p>
          <a:p>
            <a:pPr marL="0" marR="0" lvl="0" indent="0" algn="l" defTabSz="914400" rtl="0" eaLnBrk="0" fontAlgn="base" latinLnBrk="0" hangingPunct="0">
              <a:lnSpc>
                <a:spcPct val="100000"/>
              </a:lnSpc>
              <a:spcBef>
                <a:spcPct val="0"/>
              </a:spcBef>
              <a:spcAft>
                <a:spcPct val="0"/>
              </a:spcAft>
              <a:buClrTx/>
              <a:buSzTx/>
              <a:buNone/>
              <a:tabLst/>
            </a:pPr>
            <a:r>
              <a:rPr lang="en-US" altLang="en-US" sz="1800" dirty="0">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trauma, and identity rejection (e.g., the “Don’t Ask, Don’t Tell” policy).</a:t>
            </a:r>
          </a:p>
          <a:p>
            <a:pPr marL="0" indent="0" eaLnBrk="0" fontAlgn="base" hangingPunct="0">
              <a:lnSpc>
                <a:spcPct val="100000"/>
              </a:lnSpc>
              <a:spcBef>
                <a:spcPct val="0"/>
              </a:spcBef>
              <a:spcAft>
                <a:spcPct val="0"/>
              </a:spcAft>
              <a:buNone/>
            </a:pPr>
            <a:endParaRPr lang="en-US" altLang="en-US" sz="18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800" dirty="0">
                <a:latin typeface="Arial" panose="020B0604020202020204" pitchFamily="34" charset="0"/>
              </a:rPr>
              <a:t>Rates for behavior health conditions are higher for Black, Latina/Latino, and multiracial veterans.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6523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91C7-9B6C-B050-4465-5A17CD558C30}"/>
              </a:ext>
            </a:extLst>
          </p:cNvPr>
          <p:cNvSpPr>
            <a:spLocks noGrp="1"/>
          </p:cNvSpPr>
          <p:nvPr>
            <p:ph type="title"/>
          </p:nvPr>
        </p:nvSpPr>
        <p:spPr/>
        <p:txBody>
          <a:bodyPr/>
          <a:lstStyle/>
          <a:p>
            <a:pPr algn="ctr"/>
            <a:r>
              <a:rPr lang="en-US" dirty="0">
                <a:solidFill>
                  <a:srgbClr val="0070C0"/>
                </a:solidFill>
              </a:rPr>
              <a:t>Homelessness &amp; Access Barriers</a:t>
            </a:r>
          </a:p>
        </p:txBody>
      </p:sp>
      <p:sp>
        <p:nvSpPr>
          <p:cNvPr id="3" name="Content Placeholder 2">
            <a:extLst>
              <a:ext uri="{FF2B5EF4-FFF2-40B4-BE49-F238E27FC236}">
                <a16:creationId xmlns:a16="http://schemas.microsoft.com/office/drawing/2014/main" id="{95FF591E-05EC-32BC-1929-7769269A65D3}"/>
              </a:ext>
            </a:extLst>
          </p:cNvPr>
          <p:cNvSpPr>
            <a:spLocks noGrp="1"/>
          </p:cNvSpPr>
          <p:nvPr>
            <p:ph idx="1"/>
          </p:nvPr>
        </p:nvSpPr>
        <p:spPr/>
        <p:txBody>
          <a:bodyPr/>
          <a:lstStyle/>
          <a:p>
            <a:r>
              <a:rPr lang="en-US" b="1" dirty="0"/>
              <a:t>Homelessness:</a:t>
            </a:r>
            <a:r>
              <a:rPr lang="en-US" dirty="0"/>
              <a:t> Impacts approximately 3.7% of veterans, often due to mental health issues, substance use, or economic instability.</a:t>
            </a:r>
          </a:p>
          <a:p>
            <a:r>
              <a:rPr lang="en-US" b="1" dirty="0"/>
              <a:t>Rural Veterans:</a:t>
            </a:r>
            <a:r>
              <a:rPr lang="en-US" dirty="0"/>
              <a:t> Face barriers such as lack of insurance, limited transportation, and shortage of behavioral health providers.</a:t>
            </a:r>
          </a:p>
        </p:txBody>
      </p:sp>
      <p:pic>
        <p:nvPicPr>
          <p:cNvPr id="3077" name="Picture 5" descr="Access to Care Among Rural Veterans ...">
            <a:extLst>
              <a:ext uri="{FF2B5EF4-FFF2-40B4-BE49-F238E27FC236}">
                <a16:creationId xmlns:a16="http://schemas.microsoft.com/office/drawing/2014/main" id="{F67AADDF-F47A-E0AE-1E46-CF7866BBE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0111" y="3799969"/>
            <a:ext cx="4071778" cy="199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53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7189CB-A2D9-BA02-54B5-E5B2DFC2E753}"/>
            </a:ext>
          </a:extLst>
        </p:cNvPr>
        <p:cNvGrpSpPr/>
        <p:nvPr/>
      </p:nvGrpSpPr>
      <p:grpSpPr>
        <a:xfrm>
          <a:off x="0" y="0"/>
          <a:ext cx="0" cy="0"/>
          <a:chOff x="0" y="0"/>
          <a:chExt cx="0" cy="0"/>
        </a:xfrm>
      </p:grpSpPr>
      <p:sp>
        <p:nvSpPr>
          <p:cNvPr id="8" name="Freeform: Shape 7">
            <a:extLst>
              <a:ext uri="{FF2B5EF4-FFF2-40B4-BE49-F238E27FC236}">
                <a16:creationId xmlns:a16="http://schemas.microsoft.com/office/drawing/2014/main" id="{AA5E8189-2FAF-C696-F306-789566670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6401" y="3378954"/>
            <a:ext cx="6394567" cy="3479046"/>
          </a:xfrm>
          <a:custGeom>
            <a:avLst/>
            <a:gdLst/>
            <a:ahLst/>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 name="Rectangle 9">
            <a:extLst>
              <a:ext uri="{FF2B5EF4-FFF2-40B4-BE49-F238E27FC236}">
                <a16:creationId xmlns:a16="http://schemas.microsoft.com/office/drawing/2014/main" id="{32661BB2-EC1B-6D87-1661-6FF88964C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B6FA389B-D98A-D312-A4E9-3F4A2D089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000" flipH="1">
            <a:off x="1369767" y="902234"/>
            <a:ext cx="10868519" cy="6049352"/>
          </a:xfrm>
          <a:custGeom>
            <a:avLst/>
            <a:gdLst>
              <a:gd name="connsiteX0" fmla="*/ 1648792 w 10868519"/>
              <a:gd name="connsiteY0" fmla="*/ 2336 h 6049352"/>
              <a:gd name="connsiteX1" fmla="*/ 124583 w 10868519"/>
              <a:gd name="connsiteY1" fmla="*/ 358514 h 6049352"/>
              <a:gd name="connsiteX2" fmla="*/ 0 w 10868519"/>
              <a:gd name="connsiteY2" fmla="*/ 420038 h 6049352"/>
              <a:gd name="connsiteX3" fmla="*/ 98260 w 10868519"/>
              <a:gd name="connsiteY3" fmla="*/ 6049352 h 6049352"/>
              <a:gd name="connsiteX4" fmla="*/ 10868519 w 10868519"/>
              <a:gd name="connsiteY4" fmla="*/ 5861357 h 6049352"/>
              <a:gd name="connsiteX5" fmla="*/ 4119075 w 10868519"/>
              <a:gd name="connsiteY5" fmla="*/ 753030 h 6049352"/>
              <a:gd name="connsiteX6" fmla="*/ 4034798 w 10868519"/>
              <a:gd name="connsiteY6" fmla="*/ 692507 h 6049352"/>
              <a:gd name="connsiteX7" fmla="*/ 1882049 w 10868519"/>
              <a:gd name="connsiteY7" fmla="*/ 1150 h 6049352"/>
              <a:gd name="connsiteX8" fmla="*/ 1648792 w 10868519"/>
              <a:gd name="connsiteY8" fmla="*/ 2336 h 604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8519" h="6049352">
                <a:moveTo>
                  <a:pt x="1648792" y="2336"/>
                </a:moveTo>
                <a:cubicBezTo>
                  <a:pt x="1124538" y="20200"/>
                  <a:pt x="605764" y="140406"/>
                  <a:pt x="124583" y="358514"/>
                </a:cubicBezTo>
                <a:lnTo>
                  <a:pt x="0" y="420038"/>
                </a:lnTo>
                <a:lnTo>
                  <a:pt x="98260" y="6049352"/>
                </a:lnTo>
                <a:lnTo>
                  <a:pt x="10868519" y="5861357"/>
                </a:lnTo>
                <a:lnTo>
                  <a:pt x="4119075" y="753030"/>
                </a:lnTo>
                <a:lnTo>
                  <a:pt x="4034798" y="692507"/>
                </a:lnTo>
                <a:cubicBezTo>
                  <a:pt x="3377336" y="245206"/>
                  <a:pt x="2628961" y="19009"/>
                  <a:pt x="1882049" y="1150"/>
                </a:cubicBezTo>
                <a:cubicBezTo>
                  <a:pt x="1804246" y="-711"/>
                  <a:pt x="1726458" y="-310"/>
                  <a:pt x="1648792" y="2336"/>
                </a:cubicBezTo>
                <a:close/>
              </a:path>
            </a:pathLst>
          </a:custGeom>
          <a:gradFill>
            <a:gsLst>
              <a:gs pos="32000">
                <a:schemeClr val="bg2"/>
              </a:gs>
              <a:gs pos="100000">
                <a:schemeClr val="accent1">
                  <a:lumMod val="60000"/>
                  <a:lumOff val="40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65641A7-2EC1-E349-69F6-E143A6D9261D}"/>
              </a:ext>
            </a:extLst>
          </p:cNvPr>
          <p:cNvSpPr>
            <a:spLocks noGrp="1"/>
          </p:cNvSpPr>
          <p:nvPr>
            <p:ph type="title"/>
          </p:nvPr>
        </p:nvSpPr>
        <p:spPr>
          <a:xfrm>
            <a:off x="877824" y="249873"/>
            <a:ext cx="10250424" cy="1386903"/>
          </a:xfrm>
        </p:spPr>
        <p:txBody>
          <a:bodyPr vert="horz" lIns="91440" tIns="45720" rIns="91440" bIns="45720" rtlCol="0" anchor="b">
            <a:noAutofit/>
          </a:bodyPr>
          <a:lstStyle/>
          <a:p>
            <a:pPr algn="ctr">
              <a:lnSpc>
                <a:spcPct val="100000"/>
              </a:lnSpc>
            </a:pPr>
            <a:r>
              <a:rPr lang="en-US" sz="4400" dirty="0">
                <a:latin typeface="Californian FB" panose="0207040306080B030204" pitchFamily="18" charset="0"/>
              </a:rPr>
              <a:t>State-Collected Measures – </a:t>
            </a:r>
            <a:br>
              <a:rPr lang="en-US" sz="4400" dirty="0">
                <a:latin typeface="Californian FB" panose="0207040306080B030204" pitchFamily="18" charset="0"/>
              </a:rPr>
            </a:br>
            <a:r>
              <a:rPr lang="en-US" sz="4400" dirty="0">
                <a:latin typeface="Californian FB" panose="0207040306080B030204" pitchFamily="18" charset="0"/>
              </a:rPr>
              <a:t>Mediation &amp; Condition Management</a:t>
            </a:r>
          </a:p>
        </p:txBody>
      </p:sp>
      <p:pic>
        <p:nvPicPr>
          <p:cNvPr id="5" name="Picture 4">
            <a:extLst>
              <a:ext uri="{FF2B5EF4-FFF2-40B4-BE49-F238E27FC236}">
                <a16:creationId xmlns:a16="http://schemas.microsoft.com/office/drawing/2014/main" id="{7F343D05-B0C9-E11F-28F6-F04C77B45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51241" y="5920414"/>
            <a:ext cx="2280511" cy="687713"/>
          </a:xfrm>
          <a:prstGeom prst="rect">
            <a:avLst/>
          </a:prstGeom>
          <a:noFill/>
          <a:ln>
            <a:noFill/>
          </a:ln>
        </p:spPr>
      </p:pic>
      <p:sp>
        <p:nvSpPr>
          <p:cNvPr id="3" name="TextBox 2">
            <a:extLst>
              <a:ext uri="{FF2B5EF4-FFF2-40B4-BE49-F238E27FC236}">
                <a16:creationId xmlns:a16="http://schemas.microsoft.com/office/drawing/2014/main" id="{36256FCA-7614-0279-0F41-CD922295B6D6}"/>
              </a:ext>
            </a:extLst>
          </p:cNvPr>
          <p:cNvSpPr txBox="1"/>
          <p:nvPr/>
        </p:nvSpPr>
        <p:spPr>
          <a:xfrm>
            <a:off x="1819656" y="1828800"/>
            <a:ext cx="9189720" cy="3293209"/>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a:latin typeface="Californian FB" panose="0207040306080B030204" pitchFamily="18" charset="0"/>
              </a:rPr>
              <a:t>ADD</a:t>
            </a:r>
            <a:r>
              <a:rPr lang="en-US" sz="3200" dirty="0">
                <a:latin typeface="Californian FB" panose="0207040306080B030204" pitchFamily="18" charset="0"/>
              </a:rPr>
              <a:t>: </a:t>
            </a:r>
            <a:r>
              <a:rPr lang="en-US" sz="2800" dirty="0">
                <a:latin typeface="Californian FB" panose="0207040306080B030204" pitchFamily="18" charset="0"/>
              </a:rPr>
              <a:t>Follow-Up for children prescribed ADHD medication</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AMM</a:t>
            </a:r>
            <a:r>
              <a:rPr lang="en-US" sz="3200" dirty="0">
                <a:latin typeface="Californian FB" panose="0207040306080B030204" pitchFamily="18" charset="0"/>
              </a:rPr>
              <a:t>: </a:t>
            </a:r>
            <a:r>
              <a:rPr lang="en-US" sz="2800" dirty="0">
                <a:latin typeface="Californian FB" panose="0207040306080B030204" pitchFamily="18" charset="0"/>
              </a:rPr>
              <a:t>Antidepressant Medication Management</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OUD</a:t>
            </a:r>
            <a:r>
              <a:rPr lang="en-US" sz="3200" dirty="0">
                <a:latin typeface="Californian FB" panose="0207040306080B030204" pitchFamily="18" charset="0"/>
              </a:rPr>
              <a:t>: </a:t>
            </a:r>
            <a:r>
              <a:rPr lang="en-US" sz="2800" dirty="0">
                <a:latin typeface="Californian FB" panose="0207040306080B030204" pitchFamily="18" charset="0"/>
              </a:rPr>
              <a:t>Pharmacotherapy for Opioid Use Disorder</a:t>
            </a:r>
          </a:p>
          <a:p>
            <a:endParaRPr lang="en-US" sz="800" dirty="0">
              <a:latin typeface="Californian FB" panose="0207040306080B030204" pitchFamily="18" charset="0"/>
            </a:endParaRPr>
          </a:p>
          <a:p>
            <a:pPr marL="457200" indent="-457200">
              <a:buFont typeface="Wingdings" panose="05000000000000000000" pitchFamily="2" charset="2"/>
              <a:buChar char="Ø"/>
            </a:pPr>
            <a:r>
              <a:rPr lang="en-US" sz="3200" b="1" dirty="0">
                <a:latin typeface="Californian FB" panose="0207040306080B030204" pitchFamily="18" charset="0"/>
              </a:rPr>
              <a:t>HBD</a:t>
            </a:r>
            <a:r>
              <a:rPr lang="en-US" sz="3200" dirty="0">
                <a:latin typeface="Californian FB" panose="0207040306080B030204" pitchFamily="18" charset="0"/>
              </a:rPr>
              <a:t>: </a:t>
            </a:r>
            <a:r>
              <a:rPr lang="en-US" sz="2800" dirty="0">
                <a:latin typeface="Californian FB" panose="0207040306080B030204" pitchFamily="18" charset="0"/>
              </a:rPr>
              <a:t>Hemoglobin A1C control for individuals with diabetes</a:t>
            </a:r>
          </a:p>
        </p:txBody>
      </p:sp>
    </p:spTree>
    <p:extLst>
      <p:ext uri="{BB962C8B-B14F-4D97-AF65-F5344CB8AC3E}">
        <p14:creationId xmlns:p14="http://schemas.microsoft.com/office/powerpoint/2010/main" val="311627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01103-9E97-6255-07BC-ACD759A93267}"/>
              </a:ext>
            </a:extLst>
          </p:cNvPr>
          <p:cNvSpPr>
            <a:spLocks noGrp="1"/>
          </p:cNvSpPr>
          <p:nvPr>
            <p:ph type="title"/>
          </p:nvPr>
        </p:nvSpPr>
        <p:spPr/>
        <p:txBody>
          <a:bodyPr/>
          <a:lstStyle/>
          <a:p>
            <a:pPr algn="ctr"/>
            <a:r>
              <a:rPr lang="en-US" dirty="0">
                <a:solidFill>
                  <a:srgbClr val="0070C0"/>
                </a:solidFill>
              </a:rPr>
              <a:t>Addressing Behavioral Health Needs</a:t>
            </a:r>
          </a:p>
        </p:txBody>
      </p:sp>
      <p:sp>
        <p:nvSpPr>
          <p:cNvPr id="3" name="Content Placeholder 2">
            <a:extLst>
              <a:ext uri="{FF2B5EF4-FFF2-40B4-BE49-F238E27FC236}">
                <a16:creationId xmlns:a16="http://schemas.microsoft.com/office/drawing/2014/main" id="{547D0867-48A4-0FEC-4BE6-2DD32A660623}"/>
              </a:ext>
            </a:extLst>
          </p:cNvPr>
          <p:cNvSpPr>
            <a:spLocks noGrp="1"/>
          </p:cNvSpPr>
          <p:nvPr>
            <p:ph idx="1"/>
          </p:nvPr>
        </p:nvSpPr>
        <p:spPr>
          <a:xfrm>
            <a:off x="612648" y="1285123"/>
            <a:ext cx="10653579" cy="4593828"/>
          </a:xfrm>
        </p:spPr>
        <p:txBody>
          <a:bodyPr>
            <a:normAutofit lnSpcReduction="10000"/>
          </a:bodyPr>
          <a:lstStyle/>
          <a:p>
            <a:pPr marL="0" indent="0">
              <a:buNone/>
            </a:pPr>
            <a:r>
              <a:rPr lang="en-US" b="1" dirty="0"/>
              <a:t>Course Overview – How to Support Veterans</a:t>
            </a:r>
          </a:p>
          <a:p>
            <a:r>
              <a:rPr lang="en-US" b="1" dirty="0"/>
              <a:t>Build Awareness:</a:t>
            </a:r>
            <a:r>
              <a:rPr lang="en-US" dirty="0"/>
              <a:t> Understand the cultural values of service, discipline, and stigma around seeking help.</a:t>
            </a:r>
          </a:p>
          <a:p>
            <a:r>
              <a:rPr lang="en-US" b="1" dirty="0"/>
              <a:t>Promote Connection:</a:t>
            </a:r>
            <a:r>
              <a:rPr lang="en-US" dirty="0"/>
              <a:t> Encourage peer support, group therapy, and veteran community engagement.</a:t>
            </a:r>
          </a:p>
          <a:p>
            <a:r>
              <a:rPr lang="en-US" b="1" dirty="0"/>
              <a:t>Enhance Access:</a:t>
            </a:r>
            <a:r>
              <a:rPr lang="en-US" dirty="0"/>
              <a:t> Connect veterans with VA services, crisis lines, and local behavioral health providers.</a:t>
            </a:r>
          </a:p>
          <a:p>
            <a:r>
              <a:rPr lang="en-US" b="1" dirty="0"/>
              <a:t>Individualized Care:</a:t>
            </a:r>
            <a:r>
              <a:rPr lang="en-US" dirty="0"/>
              <a:t> Consider discharge status, trauma exposure, and identity factors when planning treatment.</a:t>
            </a:r>
          </a:p>
          <a:p>
            <a:r>
              <a:rPr lang="en-US" b="1" dirty="0"/>
              <a:t>Trauma-Informed Approach:</a:t>
            </a:r>
            <a:r>
              <a:rPr lang="en-US" dirty="0"/>
              <a:t> Prioritize safety, respect, and empowerment in all interactions.</a:t>
            </a:r>
          </a:p>
          <a:p>
            <a:endParaRPr lang="en-US" dirty="0"/>
          </a:p>
        </p:txBody>
      </p:sp>
      <p:pic>
        <p:nvPicPr>
          <p:cNvPr id="6" name="Picture 3" descr="Mental Health Resources">
            <a:extLst>
              <a:ext uri="{FF2B5EF4-FFF2-40B4-BE49-F238E27FC236}">
                <a16:creationId xmlns:a16="http://schemas.microsoft.com/office/drawing/2014/main" id="{90A19196-AD6C-96AE-3FF3-9B8805D5BA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27" y="5871210"/>
            <a:ext cx="5229225"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369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6" name="Rectangle 4115">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B580FF-0BCA-27A2-B57A-7199EE1D0E50}"/>
              </a:ext>
            </a:extLst>
          </p:cNvPr>
          <p:cNvSpPr>
            <a:spLocks noGrp="1"/>
          </p:cNvSpPr>
          <p:nvPr>
            <p:ph type="title"/>
          </p:nvPr>
        </p:nvSpPr>
        <p:spPr>
          <a:xfrm>
            <a:off x="7123007" y="603501"/>
            <a:ext cx="4361693" cy="1527049"/>
          </a:xfrm>
        </p:spPr>
        <p:txBody>
          <a:bodyPr anchor="b">
            <a:normAutofit/>
          </a:bodyPr>
          <a:lstStyle/>
          <a:p>
            <a:r>
              <a:rPr lang="en-US" dirty="0">
                <a:solidFill>
                  <a:srgbClr val="0070C0"/>
                </a:solidFill>
              </a:rPr>
              <a:t>Key Takeaway</a:t>
            </a:r>
          </a:p>
        </p:txBody>
      </p:sp>
      <p:pic>
        <p:nvPicPr>
          <p:cNvPr id="4098" name="Picture 2" descr="AM019 - Waving American Flag">
            <a:extLst>
              <a:ext uri="{FF2B5EF4-FFF2-40B4-BE49-F238E27FC236}">
                <a16:creationId xmlns:a16="http://schemas.microsoft.com/office/drawing/2014/main" id="{557B31D2-23C4-96D6-536C-5D782BEE81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161" r="905"/>
          <a:stretch>
            <a:fillRect/>
          </a:stretch>
        </p:blipFill>
        <p:spPr bwMode="auto">
          <a:xfrm>
            <a:off x="1" y="10"/>
            <a:ext cx="6373368"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E69821-2BD1-687F-79C0-006F84F0ADAC}"/>
              </a:ext>
            </a:extLst>
          </p:cNvPr>
          <p:cNvSpPr>
            <a:spLocks noGrp="1"/>
          </p:cNvSpPr>
          <p:nvPr>
            <p:ph idx="1"/>
          </p:nvPr>
        </p:nvSpPr>
        <p:spPr>
          <a:xfrm>
            <a:off x="7123007" y="2212846"/>
            <a:ext cx="4361693" cy="4096514"/>
          </a:xfrm>
        </p:spPr>
        <p:txBody>
          <a:bodyPr>
            <a:normAutofit/>
          </a:bodyPr>
          <a:lstStyle/>
          <a:p>
            <a:pPr marL="0" indent="0">
              <a:buNone/>
            </a:pPr>
            <a:r>
              <a:rPr lang="en-US" sz="1800" dirty="0"/>
              <a:t>Veterans may face invisible wounds that affect their health, identity, and access to care.</a:t>
            </a:r>
          </a:p>
          <a:p>
            <a:pPr marL="0" indent="0">
              <a:buNone/>
            </a:pPr>
            <a:r>
              <a:rPr lang="en-US" sz="1800" dirty="0"/>
              <a:t>Compassionate, culturally informed, and trauma-aware support can make a life-changing difference.</a:t>
            </a:r>
          </a:p>
        </p:txBody>
      </p:sp>
    </p:spTree>
    <p:extLst>
      <p:ext uri="{BB962C8B-B14F-4D97-AF65-F5344CB8AC3E}">
        <p14:creationId xmlns:p14="http://schemas.microsoft.com/office/powerpoint/2010/main" val="539954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255FD-4CAC-7F83-AF3F-95CA8CB2E0B6}"/>
              </a:ext>
            </a:extLst>
          </p:cNvPr>
          <p:cNvSpPr>
            <a:spLocks noGrp="1"/>
          </p:cNvSpPr>
          <p:nvPr>
            <p:ph type="title"/>
          </p:nvPr>
        </p:nvSpPr>
        <p:spPr/>
        <p:txBody>
          <a:bodyPr/>
          <a:lstStyle/>
          <a:p>
            <a:pPr algn="ctr"/>
            <a:r>
              <a:rPr lang="en-US" dirty="0">
                <a:solidFill>
                  <a:srgbClr val="0070C0"/>
                </a:solidFill>
              </a:rPr>
              <a:t>Understanding the Military</a:t>
            </a:r>
          </a:p>
        </p:txBody>
      </p:sp>
      <p:sp>
        <p:nvSpPr>
          <p:cNvPr id="4" name="Rectangle 1">
            <a:extLst>
              <a:ext uri="{FF2B5EF4-FFF2-40B4-BE49-F238E27FC236}">
                <a16:creationId xmlns:a16="http://schemas.microsoft.com/office/drawing/2014/main" id="{CE5A45DC-C1E3-3D4F-D24C-47A9DFAE9998}"/>
              </a:ext>
            </a:extLst>
          </p:cNvPr>
          <p:cNvSpPr>
            <a:spLocks noGrp="1" noChangeArrowheads="1"/>
          </p:cNvSpPr>
          <p:nvPr>
            <p:ph idx="1"/>
          </p:nvPr>
        </p:nvSpPr>
        <p:spPr bwMode="auto">
          <a:xfrm>
            <a:off x="612648" y="1885731"/>
            <a:ext cx="96172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1" i="0" u="none" strike="noStrike" cap="none" normalizeH="0" baseline="0" dirty="0">
                <a:ln>
                  <a:noFill/>
                </a:ln>
                <a:solidFill>
                  <a:schemeClr val="tx1"/>
                </a:solidFill>
                <a:effectLst/>
                <a:latin typeface="Arial" panose="020B0604020202020204" pitchFamily="34" charset="0"/>
              </a:rPr>
              <a:t>Military Branches:</a:t>
            </a:r>
            <a:r>
              <a:rPr kumimoji="0" lang="en-US" altLang="en-US" sz="1800" b="0" i="0" u="none" strike="noStrike" cap="none" normalizeH="0" baseline="0" dirty="0">
                <a:ln>
                  <a:noFill/>
                </a:ln>
                <a:solidFill>
                  <a:schemeClr val="tx1"/>
                </a:solidFill>
                <a:effectLst/>
                <a:latin typeface="Arial" panose="020B0604020202020204" pitchFamily="34" charset="0"/>
              </a:rPr>
              <a:t> Army, Marine Corps, Navy, Coast Guard, Air Force, and Space Force.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Each branch has unique experiences, but every veteran’s story is personal.</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Active Duty vs. Reserve/National Guard:</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Active Duty:</a:t>
            </a:r>
            <a:r>
              <a:rPr kumimoji="0" lang="en-US" altLang="en-US" sz="1800" b="0" i="0" u="none" strike="noStrike" cap="none" normalizeH="0" baseline="0" dirty="0">
                <a:ln>
                  <a:noFill/>
                </a:ln>
                <a:solidFill>
                  <a:schemeClr val="tx1"/>
                </a:solidFill>
                <a:effectLst/>
                <a:latin typeface="Arial" panose="020B0604020202020204" pitchFamily="34" charset="0"/>
              </a:rPr>
              <a:t> Full-time; can deploy anytime.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1" u="none" strike="noStrike" cap="none" normalizeH="0" baseline="0" dirty="0">
                <a:ln>
                  <a:noFill/>
                </a:ln>
                <a:solidFill>
                  <a:schemeClr val="tx1"/>
                </a:solidFill>
                <a:effectLst/>
                <a:latin typeface="Arial" panose="020B0604020202020204" pitchFamily="34" charset="0"/>
              </a:rPr>
              <a:t>Reserve/National Guard:</a:t>
            </a:r>
            <a:r>
              <a:rPr kumimoji="0" lang="en-US" altLang="en-US" sz="1800" b="0" i="0" u="none" strike="noStrike" cap="none" normalizeH="0" baseline="0" dirty="0">
                <a:ln>
                  <a:noFill/>
                </a:ln>
                <a:solidFill>
                  <a:schemeClr val="tx1"/>
                </a:solidFill>
                <a:effectLst/>
                <a:latin typeface="Arial" panose="020B0604020202020204" pitchFamily="34" charset="0"/>
              </a:rPr>
              <a:t> Part-time; train monthly, can be called to serve.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Veteran status often earned after 180 days of active duty or 20 years of service.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7" name="Picture 3" descr="Military Holidays and Observances — R&amp;DA">
            <a:extLst>
              <a:ext uri="{FF2B5EF4-FFF2-40B4-BE49-F238E27FC236}">
                <a16:creationId xmlns:a16="http://schemas.microsoft.com/office/drawing/2014/main" id="{776525E1-4BAB-F700-AFB3-99A894D9C2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4268" y="4398888"/>
            <a:ext cx="3753961" cy="21289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2768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77D65-BB4D-C46F-AE7A-CAFCEC1401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12162-06B0-4D89-41BB-3885DAAA5383}"/>
              </a:ext>
            </a:extLst>
          </p:cNvPr>
          <p:cNvSpPr>
            <a:spLocks noGrp="1"/>
          </p:cNvSpPr>
          <p:nvPr>
            <p:ph type="title"/>
          </p:nvPr>
        </p:nvSpPr>
        <p:spPr/>
        <p:txBody>
          <a:bodyPr/>
          <a:lstStyle/>
          <a:p>
            <a:pPr algn="ctr"/>
            <a:r>
              <a:rPr lang="en-US" dirty="0">
                <a:solidFill>
                  <a:srgbClr val="0070C0"/>
                </a:solidFill>
              </a:rPr>
              <a:t>Military Culture &amp; Warrior Ethos</a:t>
            </a:r>
          </a:p>
        </p:txBody>
      </p:sp>
      <p:sp>
        <p:nvSpPr>
          <p:cNvPr id="3" name="Content Placeholder 2">
            <a:extLst>
              <a:ext uri="{FF2B5EF4-FFF2-40B4-BE49-F238E27FC236}">
                <a16:creationId xmlns:a16="http://schemas.microsoft.com/office/drawing/2014/main" id="{06A2932D-B35F-6E33-DF71-A1B313499378}"/>
              </a:ext>
            </a:extLst>
          </p:cNvPr>
          <p:cNvSpPr>
            <a:spLocks noGrp="1"/>
          </p:cNvSpPr>
          <p:nvPr>
            <p:ph idx="1"/>
          </p:nvPr>
        </p:nvSpPr>
        <p:spPr/>
        <p:txBody>
          <a:bodyPr/>
          <a:lstStyle/>
          <a:p>
            <a:pPr marL="0" indent="0">
              <a:buNone/>
            </a:pPr>
            <a:r>
              <a:rPr lang="en-US" dirty="0"/>
              <a:t>Shared values across all branches:</a:t>
            </a:r>
          </a:p>
          <a:p>
            <a:r>
              <a:rPr lang="en-US" b="1" dirty="0"/>
              <a:t>Selflessness</a:t>
            </a:r>
            <a:r>
              <a:rPr lang="en-US" dirty="0"/>
              <a:t> – others’ needs before one’s own</a:t>
            </a:r>
          </a:p>
          <a:p>
            <a:r>
              <a:rPr lang="en-US" b="1" dirty="0"/>
              <a:t>Loyalty</a:t>
            </a:r>
            <a:r>
              <a:rPr lang="en-US" dirty="0"/>
              <a:t> – commitment to mission and team</a:t>
            </a:r>
          </a:p>
          <a:p>
            <a:r>
              <a:rPr lang="en-US" b="1" dirty="0"/>
              <a:t>Stoicism</a:t>
            </a:r>
            <a:r>
              <a:rPr lang="en-US" dirty="0"/>
              <a:t> – emotional control and resilience</a:t>
            </a:r>
          </a:p>
          <a:p>
            <a:r>
              <a:rPr lang="en-US" b="1" dirty="0"/>
              <a:t>Moral Code</a:t>
            </a:r>
            <a:r>
              <a:rPr lang="en-US" dirty="0"/>
              <a:t> – clear right and wrong conduct</a:t>
            </a:r>
          </a:p>
          <a:p>
            <a:r>
              <a:rPr lang="en-US" b="1" dirty="0"/>
              <a:t>Excellence</a:t>
            </a:r>
            <a:r>
              <a:rPr lang="en-US" dirty="0"/>
              <a:t> – striving to be one’s best</a:t>
            </a:r>
          </a:p>
          <a:p>
            <a:pPr marL="0" indent="0">
              <a:buNone/>
            </a:pPr>
            <a:endParaRPr lang="en-US" dirty="0"/>
          </a:p>
          <a:p>
            <a:pPr marL="0" indent="0">
              <a:buNone/>
            </a:pPr>
            <a:r>
              <a:rPr lang="en-US" dirty="0"/>
              <a:t>These values aid success in service but can complicate emotional openness after discharge.</a:t>
            </a:r>
          </a:p>
          <a:p>
            <a:endParaRPr lang="en-US" dirty="0"/>
          </a:p>
        </p:txBody>
      </p:sp>
      <p:pic>
        <p:nvPicPr>
          <p:cNvPr id="5124" name="Picture 4" descr="Warrior Ethos by Unknown">
            <a:extLst>
              <a:ext uri="{FF2B5EF4-FFF2-40B4-BE49-F238E27FC236}">
                <a16:creationId xmlns:a16="http://schemas.microsoft.com/office/drawing/2014/main" id="{80ABCE67-FA91-A970-C616-983AA10F5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3991" y="1945531"/>
            <a:ext cx="3954724" cy="250465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5171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67772-4C79-4AF8-D887-9851620DB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0E30E-E98F-AE7C-37C9-8F890B022AF3}"/>
              </a:ext>
            </a:extLst>
          </p:cNvPr>
          <p:cNvSpPr>
            <a:spLocks noGrp="1"/>
          </p:cNvSpPr>
          <p:nvPr>
            <p:ph type="title"/>
          </p:nvPr>
        </p:nvSpPr>
        <p:spPr/>
        <p:txBody>
          <a:bodyPr/>
          <a:lstStyle/>
          <a:p>
            <a:pPr algn="ctr"/>
            <a:r>
              <a:rPr lang="en-US" dirty="0">
                <a:solidFill>
                  <a:srgbClr val="0070C0"/>
                </a:solidFill>
              </a:rPr>
              <a:t>Deployment &amp; Stressors</a:t>
            </a:r>
          </a:p>
        </p:txBody>
      </p:sp>
      <p:sp>
        <p:nvSpPr>
          <p:cNvPr id="3" name="Content Placeholder 2">
            <a:extLst>
              <a:ext uri="{FF2B5EF4-FFF2-40B4-BE49-F238E27FC236}">
                <a16:creationId xmlns:a16="http://schemas.microsoft.com/office/drawing/2014/main" id="{CECC776D-C5A9-23B0-30C0-177E0F0F6D1C}"/>
              </a:ext>
            </a:extLst>
          </p:cNvPr>
          <p:cNvSpPr>
            <a:spLocks noGrp="1"/>
          </p:cNvSpPr>
          <p:nvPr>
            <p:ph idx="1"/>
          </p:nvPr>
        </p:nvSpPr>
        <p:spPr/>
        <p:txBody>
          <a:bodyPr>
            <a:normAutofit/>
          </a:bodyPr>
          <a:lstStyle/>
          <a:p>
            <a:pPr marL="0" indent="0">
              <a:buNone/>
            </a:pPr>
            <a:r>
              <a:rPr lang="en-US" b="1" dirty="0"/>
              <a:t>Deployment-</a:t>
            </a:r>
            <a:r>
              <a:rPr lang="en-US" dirty="0"/>
              <a:t> being sent on military missions (3–15 months).</a:t>
            </a:r>
            <a:br>
              <a:rPr lang="en-US" dirty="0"/>
            </a:br>
            <a:r>
              <a:rPr lang="en-US" dirty="0"/>
              <a:t>Common stress factors:</a:t>
            </a:r>
          </a:p>
          <a:p>
            <a:r>
              <a:rPr lang="en-US" dirty="0"/>
              <a:t>Life-threatening exposure</a:t>
            </a:r>
          </a:p>
          <a:p>
            <a:r>
              <a:rPr lang="en-US" dirty="0"/>
              <a:t>Harsh living conditions</a:t>
            </a:r>
          </a:p>
          <a:p>
            <a:r>
              <a:rPr lang="en-US" dirty="0"/>
              <a:t>Separation from family</a:t>
            </a:r>
          </a:p>
          <a:p>
            <a:r>
              <a:rPr lang="en-US" dirty="0"/>
              <a:t>Ongoing home stressors or harassment</a:t>
            </a:r>
          </a:p>
          <a:p>
            <a:r>
              <a:rPr lang="en-US" dirty="0"/>
              <a:t>Training stress (sleep loss, physical strain, and risk of accidents)</a:t>
            </a:r>
            <a:br>
              <a:rPr lang="en-US" dirty="0"/>
            </a:br>
            <a:endParaRPr lang="en-US" dirty="0"/>
          </a:p>
          <a:p>
            <a:pPr marL="228600" lvl="1" indent="0">
              <a:buNone/>
            </a:pPr>
            <a:r>
              <a:rPr lang="en-US" b="1" dirty="0"/>
              <a:t>Post-deployment:</a:t>
            </a:r>
            <a:r>
              <a:rPr lang="en-US" dirty="0"/>
              <a:t> Approximately 54% experience issues with fatigue, restlessness, or feeling misunderstood.</a:t>
            </a:r>
          </a:p>
          <a:p>
            <a:endParaRPr lang="en-US" dirty="0"/>
          </a:p>
        </p:txBody>
      </p:sp>
    </p:spTree>
    <p:extLst>
      <p:ext uri="{BB962C8B-B14F-4D97-AF65-F5344CB8AC3E}">
        <p14:creationId xmlns:p14="http://schemas.microsoft.com/office/powerpoint/2010/main" val="34666433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1DF5E-CFA3-70F5-CF28-C06252F59D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0F38B7-D69F-89E9-558D-1C8B172AD9AE}"/>
              </a:ext>
            </a:extLst>
          </p:cNvPr>
          <p:cNvSpPr>
            <a:spLocks noGrp="1"/>
          </p:cNvSpPr>
          <p:nvPr>
            <p:ph type="title"/>
          </p:nvPr>
        </p:nvSpPr>
        <p:spPr/>
        <p:txBody>
          <a:bodyPr/>
          <a:lstStyle/>
          <a:p>
            <a:pPr algn="ctr"/>
            <a:r>
              <a:rPr lang="en-US" dirty="0">
                <a:solidFill>
                  <a:srgbClr val="0070C0"/>
                </a:solidFill>
              </a:rPr>
              <a:t>Transitioning Back to Civilian Life</a:t>
            </a:r>
          </a:p>
        </p:txBody>
      </p:sp>
      <p:sp>
        <p:nvSpPr>
          <p:cNvPr id="3" name="Content Placeholder 2">
            <a:extLst>
              <a:ext uri="{FF2B5EF4-FFF2-40B4-BE49-F238E27FC236}">
                <a16:creationId xmlns:a16="http://schemas.microsoft.com/office/drawing/2014/main" id="{B39D984B-2BD1-8D6E-0D78-44B66DC20F44}"/>
              </a:ext>
            </a:extLst>
          </p:cNvPr>
          <p:cNvSpPr>
            <a:spLocks noGrp="1"/>
          </p:cNvSpPr>
          <p:nvPr>
            <p:ph idx="1"/>
          </p:nvPr>
        </p:nvSpPr>
        <p:spPr/>
        <p:txBody>
          <a:bodyPr/>
          <a:lstStyle/>
          <a:p>
            <a:pPr marL="0" indent="0">
              <a:buNone/>
            </a:pPr>
            <a:r>
              <a:rPr lang="en-US" dirty="0"/>
              <a:t>Veterans may face:</a:t>
            </a:r>
          </a:p>
          <a:p>
            <a:r>
              <a:rPr lang="en-US" b="1" dirty="0"/>
              <a:t>Adjustment challenges:</a:t>
            </a:r>
            <a:r>
              <a:rPr lang="en-US" dirty="0"/>
              <a:t> unemployment, financial strain, homelessness</a:t>
            </a:r>
          </a:p>
          <a:p>
            <a:r>
              <a:rPr lang="en-US" b="1" dirty="0"/>
              <a:t>Loss of:</a:t>
            </a:r>
            <a:r>
              <a:rPr lang="en-US" dirty="0"/>
              <a:t> community, culture, identity, purpose</a:t>
            </a:r>
          </a:p>
          <a:p>
            <a:r>
              <a:rPr lang="en-US" b="1" dirty="0"/>
              <a:t>Reintegration supports:</a:t>
            </a:r>
            <a:endParaRPr lang="en-US" dirty="0"/>
          </a:p>
          <a:p>
            <a:pPr lvl="1"/>
            <a:r>
              <a:rPr lang="en-US" i="1" dirty="0"/>
              <a:t>Transition Assistance Program (TAP)</a:t>
            </a:r>
            <a:r>
              <a:rPr lang="en-US" dirty="0"/>
              <a:t> – helps with jobs, benefits, finances</a:t>
            </a:r>
          </a:p>
          <a:p>
            <a:pPr lvl="1"/>
            <a:r>
              <a:rPr lang="en-US" i="1" dirty="0"/>
              <a:t>OneSource / Chaplain services</a:t>
            </a:r>
            <a:r>
              <a:rPr lang="en-US" dirty="0"/>
              <a:t> – emotional &amp; family support</a:t>
            </a:r>
          </a:p>
          <a:p>
            <a:endParaRPr lang="en-US" dirty="0"/>
          </a:p>
        </p:txBody>
      </p:sp>
    </p:spTree>
    <p:extLst>
      <p:ext uri="{BB962C8B-B14F-4D97-AF65-F5344CB8AC3E}">
        <p14:creationId xmlns:p14="http://schemas.microsoft.com/office/powerpoint/2010/main" val="266552789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89FB5-9737-F567-4961-B4C49D7A77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4D899C-7D8A-05A8-2DAD-8E07B346477C}"/>
              </a:ext>
            </a:extLst>
          </p:cNvPr>
          <p:cNvSpPr>
            <a:spLocks noGrp="1"/>
          </p:cNvSpPr>
          <p:nvPr>
            <p:ph type="title"/>
          </p:nvPr>
        </p:nvSpPr>
        <p:spPr/>
        <p:txBody>
          <a:bodyPr/>
          <a:lstStyle/>
          <a:p>
            <a:pPr algn="ctr"/>
            <a:r>
              <a:rPr lang="en-US" dirty="0">
                <a:solidFill>
                  <a:srgbClr val="0070C0"/>
                </a:solidFill>
              </a:rPr>
              <a:t>Health &amp; Trauma Concerns</a:t>
            </a:r>
          </a:p>
        </p:txBody>
      </p:sp>
      <p:sp>
        <p:nvSpPr>
          <p:cNvPr id="6" name="Rectangle 1">
            <a:extLst>
              <a:ext uri="{FF2B5EF4-FFF2-40B4-BE49-F238E27FC236}">
                <a16:creationId xmlns:a16="http://schemas.microsoft.com/office/drawing/2014/main" id="{DFED3B85-5E2E-F03D-24C3-BB75F4427727}"/>
              </a:ext>
            </a:extLst>
          </p:cNvPr>
          <p:cNvSpPr>
            <a:spLocks noGrp="1" noChangeArrowheads="1"/>
          </p:cNvSpPr>
          <p:nvPr>
            <p:ph idx="1"/>
          </p:nvPr>
        </p:nvSpPr>
        <p:spPr bwMode="auto">
          <a:xfrm>
            <a:off x="612648" y="1967616"/>
            <a:ext cx="902375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Physical conditions:</a:t>
            </a:r>
            <a:r>
              <a:rPr kumimoji="0" lang="en-US" altLang="en-US" sz="1800" b="0" i="0" u="none" strike="noStrike" cap="none" normalizeH="0" baseline="0" dirty="0">
                <a:ln>
                  <a:noFill/>
                </a:ln>
                <a:solidFill>
                  <a:schemeClr val="tx1"/>
                </a:solidFill>
                <a:effectLst/>
                <a:latin typeface="Arial" panose="020B0604020202020204" pitchFamily="34" charset="0"/>
              </a:rPr>
              <a:t> chronic pain, TBI, hearing loss, chemical exposure, etc.</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Moral Injury:</a:t>
            </a:r>
            <a:r>
              <a:rPr kumimoji="0" lang="en-US" altLang="en-US" sz="1800" b="0" i="0" u="none" strike="noStrike" cap="none" normalizeH="0" baseline="0" dirty="0">
                <a:ln>
                  <a:noFill/>
                </a:ln>
                <a:solidFill>
                  <a:schemeClr val="tx1"/>
                </a:solidFill>
                <a:effectLst/>
                <a:latin typeface="Arial" panose="020B0604020202020204" pitchFamily="34" charset="0"/>
              </a:rPr>
              <a:t> Distress from violating personal morals during service.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Military Sexual Trauma (MST):</a:t>
            </a:r>
            <a:r>
              <a:rPr kumimoji="0" lang="en-US" altLang="en-US" sz="1800" b="0" i="0" u="none" strike="noStrike" cap="none" normalizeH="0" baseline="0" dirty="0">
                <a:ln>
                  <a:noFill/>
                </a:ln>
                <a:solidFill>
                  <a:schemeClr val="tx1"/>
                </a:solidFill>
                <a:effectLst/>
                <a:latin typeface="Arial" panose="020B0604020202020204" pitchFamily="34" charset="0"/>
              </a:rPr>
              <a:t> Assault/harassment during service—linked to PTSD, </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depression, substance use, and suicide risk.</a:t>
            </a:r>
          </a:p>
        </p:txBody>
      </p:sp>
      <p:pic>
        <p:nvPicPr>
          <p:cNvPr id="2051" name="Picture 3" descr="Field | Combat Medics — Today's Military">
            <a:extLst>
              <a:ext uri="{FF2B5EF4-FFF2-40B4-BE49-F238E27FC236}">
                <a16:creationId xmlns:a16="http://schemas.microsoft.com/office/drawing/2014/main" id="{F6E6228F-2163-0BED-79C7-44CF80438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9437" y="4263382"/>
            <a:ext cx="3074557" cy="20459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descr="Sad Soldier Images – Browse 16,089 ...">
            <a:extLst>
              <a:ext uri="{FF2B5EF4-FFF2-40B4-BE49-F238E27FC236}">
                <a16:creationId xmlns:a16="http://schemas.microsoft.com/office/drawing/2014/main" id="{B28224F3-5C63-389B-8AE6-672084A650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967" y="4263382"/>
            <a:ext cx="3074557" cy="20459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8629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2F0C-5119-76B9-3AD3-306B8E641CB5}"/>
              </a:ext>
            </a:extLst>
          </p:cNvPr>
          <p:cNvSpPr>
            <a:spLocks noGrp="1"/>
          </p:cNvSpPr>
          <p:nvPr>
            <p:ph type="title"/>
          </p:nvPr>
        </p:nvSpPr>
        <p:spPr/>
        <p:txBody>
          <a:bodyPr/>
          <a:lstStyle/>
          <a:p>
            <a:pPr algn="ctr"/>
            <a:r>
              <a:rPr lang="en-US" dirty="0">
                <a:solidFill>
                  <a:srgbClr val="0070C0"/>
                </a:solidFill>
              </a:rPr>
              <a:t>Effective Care Approaches</a:t>
            </a:r>
          </a:p>
        </p:txBody>
      </p:sp>
      <p:sp>
        <p:nvSpPr>
          <p:cNvPr id="3" name="Content Placeholder 2">
            <a:extLst>
              <a:ext uri="{FF2B5EF4-FFF2-40B4-BE49-F238E27FC236}">
                <a16:creationId xmlns:a16="http://schemas.microsoft.com/office/drawing/2014/main" id="{3C6B299C-6C42-95CF-B342-C31A8C110FF9}"/>
              </a:ext>
            </a:extLst>
          </p:cNvPr>
          <p:cNvSpPr>
            <a:spLocks noGrp="1"/>
          </p:cNvSpPr>
          <p:nvPr>
            <p:ph idx="1"/>
          </p:nvPr>
        </p:nvSpPr>
        <p:spPr>
          <a:xfrm>
            <a:off x="612647" y="1715531"/>
            <a:ext cx="10653579" cy="3615747"/>
          </a:xfrm>
        </p:spPr>
        <p:txBody>
          <a:bodyPr>
            <a:normAutofit fontScale="92500" lnSpcReduction="20000"/>
          </a:bodyPr>
          <a:lstStyle/>
          <a:p>
            <a:r>
              <a:rPr lang="en-US" b="1" dirty="0"/>
              <a:t>Integrated Care:</a:t>
            </a:r>
            <a:r>
              <a:rPr lang="en-US" dirty="0"/>
              <a:t> Physical and behavioral health providers collaborate.</a:t>
            </a:r>
          </a:p>
          <a:p>
            <a:r>
              <a:rPr lang="en-US" b="1" dirty="0"/>
              <a:t>Person-Centered Care:</a:t>
            </a:r>
            <a:r>
              <a:rPr lang="en-US" dirty="0"/>
              <a:t> Respect veteran’s preferences, needs, values.</a:t>
            </a:r>
          </a:p>
          <a:p>
            <a:r>
              <a:rPr lang="en-US" b="1" dirty="0"/>
              <a:t>Culturally Responsive Care:</a:t>
            </a:r>
            <a:r>
              <a:rPr lang="en-US" dirty="0"/>
              <a:t> Incorporate veteran’s background and identity.</a:t>
            </a:r>
          </a:p>
          <a:p>
            <a:r>
              <a:rPr lang="en-US" b="1" dirty="0"/>
              <a:t>Trauma-Informed Care:</a:t>
            </a:r>
            <a:endParaRPr lang="en-US" dirty="0"/>
          </a:p>
          <a:p>
            <a:pPr lvl="1"/>
            <a:r>
              <a:rPr lang="en-US" dirty="0"/>
              <a:t>Avoid re-traumatizing.</a:t>
            </a:r>
          </a:p>
          <a:p>
            <a:pPr lvl="1"/>
            <a:r>
              <a:rPr lang="en-US" dirty="0"/>
              <a:t>Foster safety and control.</a:t>
            </a:r>
          </a:p>
          <a:p>
            <a:pPr lvl="1"/>
            <a:r>
              <a:rPr lang="en-US" dirty="0"/>
              <a:t>Promote healing, recovery, and connection.</a:t>
            </a:r>
          </a:p>
          <a:p>
            <a:pPr marL="0" indent="0">
              <a:buNone/>
            </a:pPr>
            <a:br>
              <a:rPr lang="en-US" dirty="0"/>
            </a:br>
            <a:br>
              <a:rPr lang="en-US" dirty="0"/>
            </a:br>
            <a:endParaRPr lang="en-US" dirty="0"/>
          </a:p>
        </p:txBody>
      </p:sp>
    </p:spTree>
    <p:extLst>
      <p:ext uri="{BB962C8B-B14F-4D97-AF65-F5344CB8AC3E}">
        <p14:creationId xmlns:p14="http://schemas.microsoft.com/office/powerpoint/2010/main" val="37402442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F10F-689A-FBA5-36D2-85665E59760D}"/>
              </a:ext>
            </a:extLst>
          </p:cNvPr>
          <p:cNvSpPr>
            <a:spLocks noGrp="1"/>
          </p:cNvSpPr>
          <p:nvPr>
            <p:ph type="title"/>
          </p:nvPr>
        </p:nvSpPr>
        <p:spPr/>
        <p:txBody>
          <a:bodyPr/>
          <a:lstStyle/>
          <a:p>
            <a:pPr algn="ctr"/>
            <a:r>
              <a:rPr lang="en-US" dirty="0">
                <a:solidFill>
                  <a:srgbClr val="0070C0"/>
                </a:solidFill>
              </a:rPr>
              <a:t>Common Evidence-Based Therapies</a:t>
            </a:r>
          </a:p>
        </p:txBody>
      </p:sp>
      <p:sp>
        <p:nvSpPr>
          <p:cNvPr id="4" name="Rectangle 1">
            <a:extLst>
              <a:ext uri="{FF2B5EF4-FFF2-40B4-BE49-F238E27FC236}">
                <a16:creationId xmlns:a16="http://schemas.microsoft.com/office/drawing/2014/main" id="{5851E430-83E1-D8DE-DB33-33432EECAB56}"/>
              </a:ext>
            </a:extLst>
          </p:cNvPr>
          <p:cNvSpPr>
            <a:spLocks noGrp="1" noChangeArrowheads="1"/>
          </p:cNvSpPr>
          <p:nvPr>
            <p:ph idx="1"/>
          </p:nvPr>
        </p:nvSpPr>
        <p:spPr bwMode="auto">
          <a:xfrm>
            <a:off x="612648" y="1836327"/>
            <a:ext cx="10663175"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CBT (Cognitive Behavioral Therapy):</a:t>
            </a:r>
            <a:r>
              <a:rPr kumimoji="0" lang="en-US" altLang="en-US" sz="1400" b="0" i="0" u="none" strike="noStrike" cap="none" normalizeH="0" baseline="0" dirty="0">
                <a:ln>
                  <a:noFill/>
                </a:ln>
                <a:solidFill>
                  <a:schemeClr val="tx1"/>
                </a:solidFill>
                <a:effectLst/>
                <a:latin typeface="Arial" panose="020B0604020202020204" pitchFamily="34" charset="0"/>
              </a:rPr>
              <a:t> Changes unhelpful thought patterns.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ACT (Acceptance &amp; Commitment Therapy):</a:t>
            </a:r>
            <a:r>
              <a:rPr kumimoji="0" lang="en-US" altLang="en-US" sz="1400" b="0" i="0" u="none" strike="noStrike" cap="none" normalizeH="0" baseline="0" dirty="0">
                <a:ln>
                  <a:noFill/>
                </a:ln>
                <a:solidFill>
                  <a:schemeClr val="tx1"/>
                </a:solidFill>
                <a:effectLst/>
                <a:latin typeface="Arial" panose="020B0604020202020204" pitchFamily="34" charset="0"/>
              </a:rPr>
              <a:t> Mindfulness + value-based action.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IPT (Interpersonal Therapy):</a:t>
            </a:r>
            <a:r>
              <a:rPr kumimoji="0" lang="en-US" altLang="en-US" sz="1400" b="0" i="0" u="none" strike="noStrike" cap="none" normalizeH="0" baseline="0" dirty="0">
                <a:ln>
                  <a:noFill/>
                </a:ln>
                <a:solidFill>
                  <a:schemeClr val="tx1"/>
                </a:solidFill>
                <a:effectLst/>
                <a:latin typeface="Arial" panose="020B0604020202020204" pitchFamily="34" charset="0"/>
              </a:rPr>
              <a:t> Addresses relationship-based depression.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chemeClr val="tx1"/>
                </a:solidFill>
                <a:effectLst/>
                <a:latin typeface="Arial" panose="020B0604020202020204" pitchFamily="34" charset="0"/>
              </a:rPr>
              <a:t>CPT (</a:t>
            </a:r>
            <a:r>
              <a:rPr lang="en-US" sz="1400" b="1" dirty="0"/>
              <a:t>Cognitive Processing Therapy) </a:t>
            </a:r>
            <a:r>
              <a:rPr kumimoji="0" lang="en-US" altLang="en-US" sz="1400" b="1" i="0" u="none" strike="noStrike" cap="none" normalizeH="0" baseline="0" dirty="0">
                <a:ln>
                  <a:noFill/>
                </a:ln>
                <a:solidFill>
                  <a:schemeClr val="tx1"/>
                </a:solidFill>
                <a:effectLst/>
                <a:latin typeface="Arial" panose="020B0604020202020204" pitchFamily="34" charset="0"/>
              </a:rPr>
              <a:t>/ PE (</a:t>
            </a:r>
            <a:r>
              <a:rPr lang="en-US" sz="1400" b="1" dirty="0"/>
              <a:t>Prolonged Exposure Therapy)</a:t>
            </a:r>
            <a:r>
              <a:rPr kumimoji="0" lang="en-US" altLang="en-US" sz="1400" b="1" i="0" u="none" strike="noStrike" cap="none" normalizeH="0" baseline="0" dirty="0">
                <a:ln>
                  <a:noFill/>
                </a:ln>
                <a:solidFill>
                  <a:schemeClr val="tx1"/>
                </a:solidFill>
                <a:effectLst/>
                <a:latin typeface="Arial" panose="020B0604020202020204" pitchFamily="34" charset="0"/>
              </a:rPr>
              <a:t> / EMDR (</a:t>
            </a:r>
            <a:r>
              <a:rPr lang="en-US" sz="1400" b="1" dirty="0"/>
              <a:t>Eye Movement Desensitization and </a:t>
            </a:r>
          </a:p>
          <a:p>
            <a:pPr marL="0" lvl="0" indent="0" eaLnBrk="0" fontAlgn="base" hangingPunct="0">
              <a:lnSpc>
                <a:spcPct val="100000"/>
              </a:lnSpc>
              <a:spcBef>
                <a:spcPct val="0"/>
              </a:spcBef>
              <a:spcAft>
                <a:spcPct val="0"/>
              </a:spcAft>
              <a:buNone/>
            </a:pPr>
            <a:r>
              <a:rPr lang="en-US" sz="1400" b="1" dirty="0"/>
              <a:t>Reprocessing Therapy)</a:t>
            </a:r>
            <a:r>
              <a:rPr kumimoji="0" lang="en-US" altLang="en-US" sz="1400" b="1"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rPr>
              <a:t> Trauma-focused PTSD treatments.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1" i="0" u="none" strike="noStrike" cap="none" normalizeH="0" baseline="0" dirty="0">
                <a:ln>
                  <a:noFill/>
                </a:ln>
                <a:solidFill>
                  <a:schemeClr val="tx1"/>
                </a:solidFill>
                <a:effectLst/>
                <a:latin typeface="Arial" panose="020B0604020202020204" pitchFamily="34" charset="0"/>
              </a:rPr>
              <a:t>Problem-Solving Therapy:</a:t>
            </a:r>
            <a:r>
              <a:rPr kumimoji="0" lang="en-US" altLang="en-US" sz="1400" b="0" i="0" u="none" strike="noStrike" cap="none" normalizeH="0" baseline="0" dirty="0">
                <a:ln>
                  <a:noFill/>
                </a:ln>
                <a:solidFill>
                  <a:schemeClr val="tx1"/>
                </a:solidFill>
                <a:effectLst/>
                <a:latin typeface="Arial" panose="020B0604020202020204" pitchFamily="34" charset="0"/>
              </a:rPr>
              <a:t> Practical, real-life issue resolution.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chemeClr val="tx1"/>
                </a:solidFill>
                <a:effectLst/>
                <a:latin typeface="Arial" panose="020B0604020202020204" pitchFamily="34" charset="0"/>
              </a:rPr>
              <a:t>DBT (</a:t>
            </a:r>
            <a:r>
              <a:rPr lang="en-US" sz="1400" b="1" dirty="0"/>
              <a:t>Dialectical Behavior Therapy) </a:t>
            </a:r>
            <a:r>
              <a:rPr kumimoji="0" lang="en-US" altLang="en-US" sz="1400" b="1" i="0" u="none" strike="noStrike" cap="none" normalizeH="0" baseline="0" dirty="0">
                <a:ln>
                  <a:noFill/>
                </a:ln>
                <a:solidFill>
                  <a:schemeClr val="tx1"/>
                </a:solidFill>
                <a:effectLst/>
                <a:latin typeface="Arial" panose="020B0604020202020204" pitchFamily="34" charset="0"/>
              </a:rPr>
              <a:t>/ CBT-SP (</a:t>
            </a:r>
            <a:r>
              <a:rPr lang="en-US" sz="1400" b="1" dirty="0"/>
              <a:t>Cognitive behavioral therapy for suicide prevention) </a:t>
            </a:r>
            <a:r>
              <a:rPr kumimoji="0" lang="en-US" altLang="en-US" sz="1400" b="1" i="0" u="none" strike="noStrike" cap="none" normalizeH="0" baseline="0" dirty="0">
                <a:ln>
                  <a:noFill/>
                </a:ln>
                <a:solidFill>
                  <a:schemeClr val="tx1"/>
                </a:solidFill>
                <a:effectLst/>
                <a:latin typeface="Arial" panose="020B0604020202020204" pitchFamily="34" charset="0"/>
              </a:rPr>
              <a:t>/ CAMS (</a:t>
            </a:r>
            <a:r>
              <a:rPr lang="en-US" sz="1400" dirty="0"/>
              <a:t>Collaborative </a:t>
            </a:r>
          </a:p>
          <a:p>
            <a:pPr marL="0" lvl="0" indent="0" eaLnBrk="0" fontAlgn="base" hangingPunct="0">
              <a:lnSpc>
                <a:spcPct val="100000"/>
              </a:lnSpc>
              <a:spcBef>
                <a:spcPct val="0"/>
              </a:spcBef>
              <a:spcAft>
                <a:spcPct val="0"/>
              </a:spcAft>
              <a:buNone/>
            </a:pPr>
            <a:r>
              <a:rPr lang="en-US" sz="1400" dirty="0"/>
              <a:t>Assessment and Management of Suicidality)</a:t>
            </a:r>
            <a:r>
              <a:rPr kumimoji="0" lang="en-US" altLang="en-US" sz="1400" b="1"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rPr>
              <a:t> Suicide prevention and emotional regulation.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chemeClr val="tx1"/>
                </a:solidFill>
                <a:effectLst/>
                <a:latin typeface="Arial" panose="020B0604020202020204" pitchFamily="34" charset="0"/>
              </a:rPr>
              <a:t>MET (M</a:t>
            </a:r>
            <a:r>
              <a:rPr lang="en-US" sz="1400" b="1" dirty="0"/>
              <a:t>otivational Enhancement Therapy)</a:t>
            </a:r>
            <a:r>
              <a:rPr kumimoji="0" lang="en-US" altLang="en-US" sz="1400" b="1" i="0" u="none" strike="noStrike" cap="none" normalizeH="0" baseline="0" dirty="0">
                <a:ln>
                  <a:noFill/>
                </a:ln>
                <a:solidFill>
                  <a:schemeClr val="tx1"/>
                </a:solidFill>
                <a:effectLst/>
                <a:latin typeface="Arial" panose="020B0604020202020204" pitchFamily="34" charset="0"/>
              </a:rPr>
              <a:t> / MI (Motivational Interviewing)</a:t>
            </a:r>
            <a:r>
              <a:rPr kumimoji="0" lang="en-US" altLang="en-US" sz="1400" i="0" u="none" strike="noStrike" cap="none" normalizeH="0" baseline="0" dirty="0">
                <a:ln>
                  <a:noFill/>
                </a:ln>
                <a:solidFill>
                  <a:schemeClr val="tx1"/>
                </a:solidFill>
                <a:effectLst/>
                <a:latin typeface="Arial" panose="020B0604020202020204" pitchFamily="34" charset="0"/>
              </a:rPr>
              <a:t>:</a:t>
            </a:r>
            <a:r>
              <a:rPr kumimoji="0" lang="en-US" altLang="en-US" sz="1400" b="0" i="0" u="none" strike="noStrike" cap="none" normalizeH="0" baseline="0" dirty="0">
                <a:ln>
                  <a:noFill/>
                </a:ln>
                <a:solidFill>
                  <a:schemeClr val="tx1"/>
                </a:solidFill>
                <a:effectLst/>
                <a:latin typeface="Arial" panose="020B0604020202020204" pitchFamily="34" charset="0"/>
              </a:rPr>
              <a:t> Builds motivation for change in substance use.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400" b="0" i="0" u="none" strike="noStrike" cap="none" normalizeH="0" baseline="0" dirty="0">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pPr>
            <a:r>
              <a:rPr kumimoji="0" lang="en-US" altLang="en-US" sz="1400" b="1" i="0" u="none" strike="noStrike" cap="none" normalizeH="0" baseline="0" dirty="0">
                <a:ln>
                  <a:noFill/>
                </a:ln>
                <a:solidFill>
                  <a:schemeClr val="tx1"/>
                </a:solidFill>
                <a:effectLst/>
                <a:latin typeface="Arial" panose="020B0604020202020204" pitchFamily="34" charset="0"/>
              </a:rPr>
              <a:t>CBT-P (</a:t>
            </a:r>
            <a:r>
              <a:rPr lang="en-US" sz="1400" b="1" dirty="0"/>
              <a:t>Cognitive Behavioral Therapy for Psychosis)</a:t>
            </a:r>
            <a:r>
              <a:rPr kumimoji="0" lang="en-US" altLang="en-US" sz="1400" b="1" i="0" u="none" strike="noStrike" cap="none" normalizeH="0" baseline="0" dirty="0">
                <a:ln>
                  <a:noFill/>
                </a:ln>
                <a:solidFill>
                  <a:schemeClr val="tx1"/>
                </a:solidFill>
                <a:effectLst/>
                <a:latin typeface="Arial" panose="020B0604020202020204" pitchFamily="34" charset="0"/>
              </a:rPr>
              <a:t>, Family Therapy, ACT Teams:</a:t>
            </a:r>
            <a:r>
              <a:rPr kumimoji="0" lang="en-US" altLang="en-US" sz="1400" b="0" i="0" u="none" strike="noStrike" cap="none" normalizeH="0" baseline="0" dirty="0">
                <a:ln>
                  <a:noFill/>
                </a:ln>
                <a:solidFill>
                  <a:schemeClr val="tx1"/>
                </a:solidFill>
                <a:effectLst/>
                <a:latin typeface="Arial" panose="020B0604020202020204" pitchFamily="34" charset="0"/>
              </a:rPr>
              <a:t> Support for serious mental illness.</a:t>
            </a:r>
          </a:p>
        </p:txBody>
      </p:sp>
    </p:spTree>
    <p:extLst>
      <p:ext uri="{BB962C8B-B14F-4D97-AF65-F5344CB8AC3E}">
        <p14:creationId xmlns:p14="http://schemas.microsoft.com/office/powerpoint/2010/main" val="3128267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7A99C-5CF4-FFB3-B972-11422DCB76FD}"/>
              </a:ext>
            </a:extLst>
          </p:cNvPr>
          <p:cNvSpPr>
            <a:spLocks noGrp="1"/>
          </p:cNvSpPr>
          <p:nvPr>
            <p:ph type="title"/>
          </p:nvPr>
        </p:nvSpPr>
        <p:spPr/>
        <p:txBody>
          <a:bodyPr/>
          <a:lstStyle/>
          <a:p>
            <a:pPr algn="ctr"/>
            <a:r>
              <a:rPr lang="en-US" dirty="0">
                <a:solidFill>
                  <a:srgbClr val="0070C0"/>
                </a:solidFill>
              </a:rPr>
              <a:t>Basic Needs &amp; Support Services</a:t>
            </a:r>
          </a:p>
        </p:txBody>
      </p:sp>
      <p:sp>
        <p:nvSpPr>
          <p:cNvPr id="3" name="Content Placeholder 2">
            <a:extLst>
              <a:ext uri="{FF2B5EF4-FFF2-40B4-BE49-F238E27FC236}">
                <a16:creationId xmlns:a16="http://schemas.microsoft.com/office/drawing/2014/main" id="{5D55B795-C32F-F70E-DB3F-4C814050EE93}"/>
              </a:ext>
            </a:extLst>
          </p:cNvPr>
          <p:cNvSpPr>
            <a:spLocks noGrp="1"/>
          </p:cNvSpPr>
          <p:nvPr>
            <p:ph idx="1"/>
          </p:nvPr>
        </p:nvSpPr>
        <p:spPr/>
        <p:txBody>
          <a:bodyPr>
            <a:normAutofit/>
          </a:bodyPr>
          <a:lstStyle/>
          <a:p>
            <a:pPr marL="0" indent="0">
              <a:buNone/>
            </a:pPr>
            <a:r>
              <a:rPr lang="en-US" dirty="0"/>
              <a:t>When veterans lack essentials, behavioral health suffers.</a:t>
            </a:r>
          </a:p>
          <a:p>
            <a:pPr marL="0" indent="0">
              <a:buNone/>
            </a:pPr>
            <a:br>
              <a:rPr lang="en-US" dirty="0"/>
            </a:br>
            <a:r>
              <a:rPr lang="en-US" dirty="0"/>
              <a:t>Connect them to:</a:t>
            </a:r>
          </a:p>
          <a:p>
            <a:pPr marL="0" indent="0">
              <a:buNone/>
            </a:pPr>
            <a:r>
              <a:rPr lang="en-US" b="1" dirty="0"/>
              <a:t>	Community Resource and Referral Centers </a:t>
            </a:r>
            <a:r>
              <a:rPr lang="en-US" dirty="0"/>
              <a:t>(</a:t>
            </a:r>
            <a:r>
              <a:rPr lang="en-US" b="1" dirty="0"/>
              <a:t>CRRCs):</a:t>
            </a:r>
            <a:r>
              <a:rPr lang="en-US" dirty="0"/>
              <a:t> Housing, healthcare, 	employment help</a:t>
            </a:r>
          </a:p>
          <a:p>
            <a:pPr marL="0" indent="0">
              <a:buNone/>
            </a:pPr>
            <a:r>
              <a:rPr lang="en-US" b="1" dirty="0"/>
              <a:t>	Vet Centers:</a:t>
            </a:r>
            <a:r>
              <a:rPr lang="en-US" dirty="0"/>
              <a:t> Counseling for veterans &amp; families</a:t>
            </a:r>
          </a:p>
          <a:p>
            <a:pPr marL="0" indent="0">
              <a:buNone/>
            </a:pPr>
            <a:r>
              <a:rPr lang="en-US" b="1" dirty="0"/>
              <a:t>	Peer Support:</a:t>
            </a:r>
            <a:r>
              <a:rPr lang="en-US" dirty="0"/>
              <a:t> Shared veteran experiences reduce isolation</a:t>
            </a:r>
          </a:p>
          <a:p>
            <a:pPr marL="0" indent="0">
              <a:buNone/>
            </a:pPr>
            <a:r>
              <a:rPr lang="en-US" dirty="0"/>
              <a:t>	</a:t>
            </a:r>
            <a:r>
              <a:rPr lang="en-US" b="1" dirty="0"/>
              <a:t>Certified Community Behavioral Health Clinics (CCBHCs): </a:t>
            </a:r>
            <a:r>
              <a:rPr lang="en-US" dirty="0"/>
              <a:t>Clinics that provide 	a wide range of services, including 24/7 crisis care, care coordination, and 	various therapies, regardless of a veteran’s residency or ability to pay.</a:t>
            </a:r>
          </a:p>
        </p:txBody>
      </p:sp>
    </p:spTree>
    <p:extLst>
      <p:ext uri="{BB962C8B-B14F-4D97-AF65-F5344CB8AC3E}">
        <p14:creationId xmlns:p14="http://schemas.microsoft.com/office/powerpoint/2010/main" val="64186088"/>
      </p:ext>
    </p:extLst>
  </p:cSld>
  <p:clrMapOvr>
    <a:masterClrMapping/>
  </p:clrMapOvr>
</p:sld>
</file>

<file path=ppt/theme/theme1.xml><?xml version="1.0" encoding="utf-8"?>
<a:theme xmlns:a="http://schemas.openxmlformats.org/drawingml/2006/main" name="SwellVTI">
  <a:themeElements>
    <a:clrScheme name="Swell">
      <a:dk1>
        <a:sysClr val="windowText" lastClr="000000"/>
      </a:dk1>
      <a:lt1>
        <a:sysClr val="window" lastClr="FFFFFF"/>
      </a:lt1>
      <a:dk2>
        <a:srgbClr val="233B47"/>
      </a:dk2>
      <a:lt2>
        <a:srgbClr val="FEEFD9"/>
      </a:lt2>
      <a:accent1>
        <a:srgbClr val="16AEA7"/>
      </a:accent1>
      <a:accent2>
        <a:srgbClr val="618F88"/>
      </a:accent2>
      <a:accent3>
        <a:srgbClr val="7A9973"/>
      </a:accent3>
      <a:accent4>
        <a:srgbClr val="8AAE8E"/>
      </a:accent4>
      <a:accent5>
        <a:srgbClr val="EB8F60"/>
      </a:accent5>
      <a:accent6>
        <a:srgbClr val="E57A6F"/>
      </a:accent6>
      <a:hlink>
        <a:srgbClr val="13968F"/>
      </a:hlink>
      <a:folHlink>
        <a:srgbClr val="E5615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2.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3.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4.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c45778-0ba5-4375-8df5-59f9b1642411">
      <Terms xmlns="http://schemas.microsoft.com/office/infopath/2007/PartnerControls"/>
    </lcf76f155ced4ddcb4097134ff3c332f>
    <TaxCatchAll xmlns="44350fce-02ae-40c3-a30e-db7d635c64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B6B7197A046544BF0EF6FE6E9A26EE" ma:contentTypeVersion="19" ma:contentTypeDescription="Create a new document." ma:contentTypeScope="" ma:versionID="5da04792d19c1e50bf1f4796178eb503">
  <xsd:schema xmlns:xsd="http://www.w3.org/2001/XMLSchema" xmlns:xs="http://www.w3.org/2001/XMLSchema" xmlns:p="http://schemas.microsoft.com/office/2006/metadata/properties" xmlns:ns2="66c45778-0ba5-4375-8df5-59f9b1642411" xmlns:ns3="44350fce-02ae-40c3-a30e-db7d635c6497" targetNamespace="http://schemas.microsoft.com/office/2006/metadata/properties" ma:root="true" ma:fieldsID="eecc044936603958f6e0f11ae8248549" ns2:_="" ns3:_="">
    <xsd:import namespace="66c45778-0ba5-4375-8df5-59f9b1642411"/>
    <xsd:import namespace="44350fce-02ae-40c3-a30e-db7d635c649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45778-0ba5-4375-8df5-59f9b16424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d7e82e7-1a8d-428d-9024-a542e1c131e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350fce-02ae-40c3-a30e-db7d635c64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bf8d39-0d95-47d9-84cc-d044c41c1a75}" ma:internalName="TaxCatchAll" ma:showField="CatchAllData" ma:web="44350fce-02ae-40c3-a30e-db7d635c64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EDA9D-9D35-4C5C-85EE-3981E7B446D7}">
  <ds:schemaRefs>
    <ds:schemaRef ds:uri="http://schemas.microsoft.com/office/2006/metadata/properties"/>
    <ds:schemaRef ds:uri="http://schemas.microsoft.com/office/infopath/2007/PartnerControls"/>
    <ds:schemaRef ds:uri="66c45778-0ba5-4375-8df5-59f9b1642411"/>
    <ds:schemaRef ds:uri="44350fce-02ae-40c3-a30e-db7d635c6497"/>
  </ds:schemaRefs>
</ds:datastoreItem>
</file>

<file path=customXml/itemProps2.xml><?xml version="1.0" encoding="utf-8"?>
<ds:datastoreItem xmlns:ds="http://schemas.openxmlformats.org/officeDocument/2006/customXml" ds:itemID="{E7B2239A-DB03-4892-863B-02B6CCA4E0D1}">
  <ds:schemaRefs>
    <ds:schemaRef ds:uri="http://schemas.microsoft.com/sharepoint/v3/contenttype/forms"/>
  </ds:schemaRefs>
</ds:datastoreItem>
</file>

<file path=customXml/itemProps3.xml><?xml version="1.0" encoding="utf-8"?>
<ds:datastoreItem xmlns:ds="http://schemas.openxmlformats.org/officeDocument/2006/customXml" ds:itemID="{CEF2213D-E71B-4DA6-AC9B-94A13C9F98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45778-0ba5-4375-8df5-59f9b1642411"/>
    <ds:schemaRef ds:uri="44350fce-02ae-40c3-a30e-db7d635c64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314</TotalTime>
  <Words>11600</Words>
  <Application>Microsoft Office PowerPoint</Application>
  <PresentationFormat>Widescreen</PresentationFormat>
  <Paragraphs>1197</Paragraphs>
  <Slides>158</Slides>
  <Notes>11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158</vt:i4>
      </vt:variant>
    </vt:vector>
  </HeadingPairs>
  <TitlesOfParts>
    <vt:vector size="173" baseType="lpstr">
      <vt:lpstr>Aptos</vt:lpstr>
      <vt:lpstr>Arial</vt:lpstr>
      <vt:lpstr>Avenir Next LT Pro Light</vt:lpstr>
      <vt:lpstr>Californian FB</vt:lpstr>
      <vt:lpstr>Calisto MT</vt:lpstr>
      <vt:lpstr>Centaur</vt:lpstr>
      <vt:lpstr>Grandview Display</vt:lpstr>
      <vt:lpstr>Neue Haas Grotesk Text Pro</vt:lpstr>
      <vt:lpstr>Segoe UI</vt:lpstr>
      <vt:lpstr>Univers Condensed</vt:lpstr>
      <vt:lpstr>Wingdings</vt:lpstr>
      <vt:lpstr>SwellVTI</vt:lpstr>
      <vt:lpstr>DashVTI</vt:lpstr>
      <vt:lpstr>VanillaVTI</vt:lpstr>
      <vt:lpstr>ChronicleVTI</vt:lpstr>
      <vt:lpstr>CCBHC Informational Training</vt:lpstr>
      <vt:lpstr>CCBHC Demonstration Project in Michigan – Staff Orientation</vt:lpstr>
      <vt:lpstr>Introduction to CCBHC Demonstration in Michigan</vt:lpstr>
      <vt:lpstr>6 CCBHC Program Principles</vt:lpstr>
      <vt:lpstr>9 Core CCBHC Services</vt:lpstr>
      <vt:lpstr>Clinic-Collected Measures (Detailed)</vt:lpstr>
      <vt:lpstr>Optional Clinic Measures (Detailed)</vt:lpstr>
      <vt:lpstr>State-Collected Measures –  Access &amp; Follow-Up</vt:lpstr>
      <vt:lpstr>State-Collected Measures –  Mediation &amp; Condition Management</vt:lpstr>
      <vt:lpstr>Updates to Specifications (2024-2026)</vt:lpstr>
      <vt:lpstr>Overview for Staff Working with CCBHC – Eligible Members</vt:lpstr>
      <vt:lpstr>Importance of the Michigan CCBHC Demonstration Handbook</vt:lpstr>
      <vt:lpstr>Importance of the Michigan CCBHC Demonstration Handbook</vt:lpstr>
      <vt:lpstr>Purpose &amp; Goals of Michigan’s CCBHC Model</vt:lpstr>
      <vt:lpstr>Eligibility &amp; Services for CCBHC Members</vt:lpstr>
      <vt:lpstr>9 Core Required Services Under the CCBHC Model</vt:lpstr>
      <vt:lpstr>Highlights of Michigan’s Demonstration Outcomes</vt:lpstr>
      <vt:lpstr>Staff Expectations &amp; Responsibilities Under the CCBHC Model</vt:lpstr>
      <vt:lpstr>Conflict of Interest </vt:lpstr>
      <vt:lpstr>What is a Conflict of Interest?</vt:lpstr>
      <vt:lpstr>Why Conflict of Interest Matters in Healthcare</vt:lpstr>
      <vt:lpstr>PowerPoint Presentation</vt:lpstr>
      <vt:lpstr>What Conflict of Interest Looks Like</vt:lpstr>
      <vt:lpstr>What Conflict of Interest Looks Like</vt:lpstr>
      <vt:lpstr>What Conflict of Interest Looks Like</vt:lpstr>
      <vt:lpstr>What Conflict of Interest Looks Like</vt:lpstr>
      <vt:lpstr>What Conflict of Interest Looks Like</vt:lpstr>
      <vt:lpstr>Reporting a Conflict of Interest</vt:lpstr>
      <vt:lpstr>Key Takeaways</vt:lpstr>
      <vt:lpstr>Collaborating with / Roles of Families &amp; Peers</vt:lpstr>
      <vt:lpstr>Course Overview</vt:lpstr>
      <vt:lpstr>Understanding Families</vt:lpstr>
      <vt:lpstr>Understanding Families (continued)</vt:lpstr>
      <vt:lpstr>Why Families May Resist</vt:lpstr>
      <vt:lpstr>Effective Communication and Support</vt:lpstr>
      <vt:lpstr>Effective Communication and Support</vt:lpstr>
      <vt:lpstr>Effective Communication and Support</vt:lpstr>
      <vt:lpstr>Effective Communication and Support</vt:lpstr>
      <vt:lpstr>Effective Communication and Support</vt:lpstr>
      <vt:lpstr>Effective Communication and Support</vt:lpstr>
      <vt:lpstr>Effective Communication and Support</vt:lpstr>
      <vt:lpstr>Summary</vt:lpstr>
      <vt:lpstr>Introduction to Peer Support for Peer Support Professionals </vt:lpstr>
      <vt:lpstr>Course Purpose &amp; Goals*</vt:lpstr>
      <vt:lpstr>Core Concepts of Peer Support *</vt:lpstr>
      <vt:lpstr>Strengths-Based &amp; Empowering*</vt:lpstr>
      <vt:lpstr>Trauma-Informed Support*</vt:lpstr>
      <vt:lpstr>Sharing Your Story*</vt:lpstr>
      <vt:lpstr>Peer Drift*</vt:lpstr>
      <vt:lpstr>Being a Change Agent*</vt:lpstr>
      <vt:lpstr>Principles of Recovery*</vt:lpstr>
      <vt:lpstr>Four Dimensions of Recovery*</vt:lpstr>
      <vt:lpstr>Types of Peer Support*</vt:lpstr>
      <vt:lpstr>Common Peer Support Services* </vt:lpstr>
      <vt:lpstr>Voluntary &amp; Mutual Relationship*</vt:lpstr>
      <vt:lpstr>Boundaries &amp; Ethics*</vt:lpstr>
      <vt:lpstr>Self-Care &amp; Wellness*</vt:lpstr>
      <vt:lpstr>Summary*</vt:lpstr>
      <vt:lpstr>Continuity of Care</vt:lpstr>
      <vt:lpstr>What does Continuity of Care mean?</vt:lpstr>
      <vt:lpstr>Why a Continuity of Care Plan is Important</vt:lpstr>
      <vt:lpstr>What You Need to Know During an Emergency</vt:lpstr>
      <vt:lpstr>What Emergencies We Plan For</vt:lpstr>
      <vt:lpstr>When the Plan Is Activated</vt:lpstr>
      <vt:lpstr>What Do We Focus on First</vt:lpstr>
      <vt:lpstr>How We Reach You</vt:lpstr>
      <vt:lpstr>What Happens if Systems Go Down</vt:lpstr>
      <vt:lpstr>What Caregivers Should Do in Any Emergency</vt:lpstr>
      <vt:lpstr>After the Emergency</vt:lpstr>
      <vt:lpstr>PowerPoint Presentation</vt:lpstr>
      <vt:lpstr>Co-Occurring Mental Health Disorders</vt:lpstr>
      <vt:lpstr>Co-Occurring Disorders</vt:lpstr>
      <vt:lpstr>Co-Occurring Disorders</vt:lpstr>
      <vt:lpstr>Living with Two Condition at the Same Time </vt:lpstr>
      <vt:lpstr>Having Trouble Managing Daily Responsibilities</vt:lpstr>
      <vt:lpstr>Showing Strong Emotions and Mood Swings</vt:lpstr>
      <vt:lpstr>Experiencing Physical Health Problems </vt:lpstr>
      <vt:lpstr>Having Relationship Difficulties &amp; Being Isolated</vt:lpstr>
      <vt:lpstr>Support for People with Co-Occurring Disorders</vt:lpstr>
      <vt:lpstr>Building Trust &amp; Strengthening Engagement</vt:lpstr>
      <vt:lpstr>Using Effective Communication Skills </vt:lpstr>
      <vt:lpstr>PowerPoint Presentation</vt:lpstr>
      <vt:lpstr>PowerPoint Presentation</vt:lpstr>
      <vt:lpstr>PowerPoint Presentation</vt:lpstr>
      <vt:lpstr>Military/Veteran Culture</vt:lpstr>
      <vt:lpstr>Military &amp; Veteran Culture: Behavioral Health Overview</vt:lpstr>
      <vt:lpstr>Behavioral Health Risks Among Veterans</vt:lpstr>
      <vt:lpstr>Suicide Risk</vt:lpstr>
      <vt:lpstr>Homelessness &amp; Access Barriers</vt:lpstr>
      <vt:lpstr>Addressing Behavioral Health Needs</vt:lpstr>
      <vt:lpstr>Key Takeaway</vt:lpstr>
      <vt:lpstr>Understanding the Military</vt:lpstr>
      <vt:lpstr>Military Culture &amp; Warrior Ethos</vt:lpstr>
      <vt:lpstr>Deployment &amp; Stressors</vt:lpstr>
      <vt:lpstr>Transitioning Back to Civilian Life</vt:lpstr>
      <vt:lpstr>Health &amp; Trauma Concerns</vt:lpstr>
      <vt:lpstr>Effective Care Approaches</vt:lpstr>
      <vt:lpstr>Common Evidence-Based Therapies</vt:lpstr>
      <vt:lpstr>Basic Needs &amp; Support Services</vt:lpstr>
      <vt:lpstr>Key Takeaways</vt:lpstr>
      <vt:lpstr>Older Adult Culture &amp; Care</vt:lpstr>
      <vt:lpstr>Course Overview</vt:lpstr>
      <vt:lpstr>Understanding Depression</vt:lpstr>
      <vt:lpstr>Prevalence</vt:lpstr>
      <vt:lpstr>Barriers to Care</vt:lpstr>
      <vt:lpstr>Thoughts of Death vs. Suicidal Intent</vt:lpstr>
      <vt:lpstr>Risk Factors for Depression</vt:lpstr>
      <vt:lpstr>Loneliness &amp; Isolation</vt:lpstr>
      <vt:lpstr>Warning Signs of Suicide</vt:lpstr>
      <vt:lpstr>Screening &amp; Assessment Tools</vt:lpstr>
      <vt:lpstr>Evidence-Based Interventions</vt:lpstr>
      <vt:lpstr>Suicide Prevention Strategies</vt:lpstr>
      <vt:lpstr>Protective Factors</vt:lpstr>
      <vt:lpstr>Interventions for Loneliness</vt:lpstr>
      <vt:lpstr>Key Takeaways</vt:lpstr>
      <vt:lpstr>Overdose Prevention &amp; Response </vt:lpstr>
      <vt:lpstr>Opioid Overdose Awareness</vt:lpstr>
      <vt:lpstr>Recognizing an Overdose</vt:lpstr>
      <vt:lpstr>Naloxone: The Life-Saving Medication</vt:lpstr>
      <vt:lpstr>Monitoring and Follow-Up</vt:lpstr>
      <vt:lpstr>Prevention Strategies</vt:lpstr>
      <vt:lpstr>Good Samaritan Laws</vt:lpstr>
      <vt:lpstr>Key Takeaways</vt:lpstr>
      <vt:lpstr>PowerPoint Presentation</vt:lpstr>
      <vt:lpstr>Primary Care &amp; Behavioral Health Integration</vt:lpstr>
      <vt:lpstr>Primary Care &amp; Behavioral Health Integration</vt:lpstr>
      <vt:lpstr>Why Integrated Care Matters</vt:lpstr>
      <vt:lpstr>The Quintuple Aim (Goals of Integration)</vt:lpstr>
      <vt:lpstr>Commonly Confused Vocabulary</vt:lpstr>
      <vt:lpstr>Care Team Members</vt:lpstr>
      <vt:lpstr>Challenges in Integrated Care</vt:lpstr>
      <vt:lpstr>Core Skills for Behavioral Health Staff</vt:lpstr>
      <vt:lpstr>Effective Key Interventions</vt:lpstr>
      <vt:lpstr>Effective Key Interventions</vt:lpstr>
      <vt:lpstr>Effective Key Interventions</vt:lpstr>
      <vt:lpstr>Popular Integrated Care Models</vt:lpstr>
      <vt:lpstr>Levels of Integration</vt:lpstr>
      <vt:lpstr>Settings for integrated care</vt:lpstr>
      <vt:lpstr>Quick Recap</vt:lpstr>
      <vt:lpstr>Suicide Assessment, Suicide Prevention &amp; Response</vt:lpstr>
      <vt:lpstr>Why This Matters</vt:lpstr>
      <vt:lpstr>Course Learning Goals</vt:lpstr>
      <vt:lpstr>Key Facts</vt:lpstr>
      <vt:lpstr>What Are Risk Factors?</vt:lpstr>
      <vt:lpstr>Mental Health &amp; Substance Use</vt:lpstr>
      <vt:lpstr>Life Circumstances That Raise Risk</vt:lpstr>
      <vt:lpstr>High-Risk Groups</vt:lpstr>
      <vt:lpstr>Warning Signs (Immediate Risk)</vt:lpstr>
      <vt:lpstr>Protective Factors (What Helps)</vt:lpstr>
      <vt:lpstr>How to Talk About Suicide</vt:lpstr>
      <vt:lpstr>Suicide Screening Basics </vt:lpstr>
      <vt:lpstr>Screening Tools (for professionals)</vt:lpstr>
      <vt:lpstr>Assessment Models</vt:lpstr>
      <vt:lpstr>Caregiver Role in Prevention</vt:lpstr>
      <vt:lpstr>If Someone is in Crisis</vt:lpstr>
      <vt:lpstr>Key Takeaways</vt:lpstr>
      <vt:lpstr> Resources</vt:lpstr>
      <vt:lpstr>CCHBC Training Course</vt:lpstr>
    </vt:vector>
  </TitlesOfParts>
  <Company>D &amp; B Grocers,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Tiffany David</dc:creator>
  <cp:lastModifiedBy>Beth DeRose</cp:lastModifiedBy>
  <cp:revision>1</cp:revision>
  <dcterms:created xsi:type="dcterms:W3CDTF">2025-12-15T13:45:27Z</dcterms:created>
  <dcterms:modified xsi:type="dcterms:W3CDTF">2026-03-31T19:21:57Z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0x0101000AB6B7197A046544BF0EF6FE6E9A26EE</vt:lpwstr>
  </property>
  <property fmtid="{D5CDD505-2E9C-101B-9397-08002B2CF9AE}" pid="3" name="MediaServiceImageTags">
    <vt:lpwstr/>
  </property>
</Properties>
</file>